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89" r:id="rId5"/>
    <p:sldId id="286" r:id="rId6"/>
    <p:sldId id="280" r:id="rId7"/>
    <p:sldId id="297" r:id="rId8"/>
    <p:sldId id="301" r:id="rId9"/>
    <p:sldId id="304" r:id="rId10"/>
    <p:sldId id="300" r:id="rId11"/>
    <p:sldId id="281" r:id="rId12"/>
    <p:sldId id="303" r:id="rId13"/>
    <p:sldId id="287" r:id="rId14"/>
    <p:sldId id="302" r:id="rId15"/>
    <p:sldId id="305" r:id="rId16"/>
    <p:sldId id="306" r:id="rId17"/>
    <p:sldId id="291" r:id="rId18"/>
    <p:sldId id="288" r:id="rId19"/>
    <p:sldId id="30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5E5A"/>
    <a:srgbClr val="FF1B3A"/>
    <a:srgbClr val="0087EE"/>
    <a:srgbClr val="F1CFA4"/>
    <a:srgbClr val="11B4B7"/>
    <a:srgbClr val="0090A2"/>
    <a:srgbClr val="058AF3"/>
    <a:srgbClr val="14B5B6"/>
    <a:srgbClr val="00B5B7"/>
    <a:srgbClr val="1FB2B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7" autoAdjust="0"/>
    <p:restoredTop sz="96208"/>
  </p:normalViewPr>
  <p:slideViewPr>
    <p:cSldViewPr snapToGrid="0">
      <p:cViewPr varScale="1">
        <p:scale>
          <a:sx n="119" d="100"/>
          <a:sy n="119" d="100"/>
        </p:scale>
        <p:origin x="664" y="1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D6640C-F6A0-4351-856B-14836F234E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80B7B-2795-4857-B84E-9C600536AE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20AE1-5DBC-4417-A73B-5F29B67C532C}" type="datetimeFigureOut">
              <a:rPr lang="en-US" smtClean="0"/>
              <a:t>4/14/20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3ACD6-6E00-4BE1-A684-34A6BD202E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F20A5-CEF2-4B11-A0A4-0F4BC0BD64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22411-A9A9-4A09-A341-69C657AB42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88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4/14/20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70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86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stock option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gives an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right to buy a certain number of shares in the company at a fixed price for a certain number of 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67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direct participation of staff to help an organization fulfill its mission and meet its objectives by applying their own ideas, expertise, and efforts towards solving problems and making decisions.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39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293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919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61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66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smtClean="0"/>
              <a:t>4/14/20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2419" y="188780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4/14/20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4273" y="1883115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4273" y="3573118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1552418" y="357546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4273" y="5263121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1552418" y="5263122"/>
            <a:ext cx="4057961" cy="77572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806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smtClean="0"/>
              <a:t>4/14/20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smtClean="0"/>
              <a:t>4/14/20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4/14/20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4/14/20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smtClean="0"/>
              <a:t>4/14/20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smtClean="0"/>
              <a:t>4/14/20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smtClean="0"/>
              <a:t>4/14/20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4/14/20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4/14/20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tiff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jpeg"/><Relationship Id="rId7" Type="http://schemas.openxmlformats.org/officeDocument/2006/relationships/image" Target="../media/image72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svg"/><Relationship Id="rId11" Type="http://schemas.openxmlformats.org/officeDocument/2006/relationships/image" Target="../media/image75.svg"/><Relationship Id="rId5" Type="http://schemas.openxmlformats.org/officeDocument/2006/relationships/image" Target="../media/image70.png"/><Relationship Id="rId10" Type="http://schemas.openxmlformats.org/officeDocument/2006/relationships/image" Target="../media/image66.png"/><Relationship Id="rId4" Type="http://schemas.openxmlformats.org/officeDocument/2006/relationships/image" Target="../media/image69.tiff"/><Relationship Id="rId9" Type="http://schemas.openxmlformats.org/officeDocument/2006/relationships/image" Target="../media/image7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JPG"/><Relationship Id="rId7" Type="http://schemas.openxmlformats.org/officeDocument/2006/relationships/image" Target="../media/image8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83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isGTech/DDS_FINAL_PROJECT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5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8.svg"/><Relationship Id="rId4" Type="http://schemas.openxmlformats.org/officeDocument/2006/relationships/image" Target="../media/image16.jpe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6.svg"/><Relationship Id="rId3" Type="http://schemas.openxmlformats.org/officeDocument/2006/relationships/image" Target="../media/image20.tiff"/><Relationship Id="rId7" Type="http://schemas.openxmlformats.org/officeDocument/2006/relationships/image" Target="../media/image5.svg"/><Relationship Id="rId12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24.svg"/><Relationship Id="rId5" Type="http://schemas.openxmlformats.org/officeDocument/2006/relationships/image" Target="../media/image22.tiff"/><Relationship Id="rId10" Type="http://schemas.openxmlformats.org/officeDocument/2006/relationships/image" Target="../media/image23.png"/><Relationship Id="rId4" Type="http://schemas.openxmlformats.org/officeDocument/2006/relationships/image" Target="../media/image21.tiff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12" Type="http://schemas.openxmlformats.org/officeDocument/2006/relationships/image" Target="../media/image3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11" Type="http://schemas.openxmlformats.org/officeDocument/2006/relationships/image" Target="../media/image29.tiff"/><Relationship Id="rId5" Type="http://schemas.openxmlformats.org/officeDocument/2006/relationships/image" Target="../media/image6.png"/><Relationship Id="rId10" Type="http://schemas.openxmlformats.org/officeDocument/2006/relationships/image" Target="../media/image28.svg"/><Relationship Id="rId4" Type="http://schemas.openxmlformats.org/officeDocument/2006/relationships/image" Target="../media/image5.sv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32.png"/><Relationship Id="rId7" Type="http://schemas.openxmlformats.org/officeDocument/2006/relationships/image" Target="../media/image6.png"/><Relationship Id="rId12" Type="http://schemas.openxmlformats.org/officeDocument/2006/relationships/image" Target="../media/image34.jpeg"/><Relationship Id="rId17" Type="http://schemas.openxmlformats.org/officeDocument/2006/relationships/image" Target="../media/image39.png"/><Relationship Id="rId2" Type="http://schemas.openxmlformats.org/officeDocument/2006/relationships/image" Target="../media/image31.png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11" Type="http://schemas.openxmlformats.org/officeDocument/2006/relationships/image" Target="../media/image33.jpeg"/><Relationship Id="rId5" Type="http://schemas.openxmlformats.org/officeDocument/2006/relationships/image" Target="../media/image4.png"/><Relationship Id="rId15" Type="http://schemas.openxmlformats.org/officeDocument/2006/relationships/image" Target="../media/image37.png"/><Relationship Id="rId10" Type="http://schemas.openxmlformats.org/officeDocument/2006/relationships/image" Target="../media/image24.svg"/><Relationship Id="rId19" Type="http://schemas.openxmlformats.org/officeDocument/2006/relationships/image" Target="../media/image41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3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5.png"/><Relationship Id="rId3" Type="http://schemas.openxmlformats.org/officeDocument/2006/relationships/image" Target="../media/image19.png"/><Relationship Id="rId7" Type="http://schemas.openxmlformats.org/officeDocument/2006/relationships/image" Target="../media/image7.svg"/><Relationship Id="rId12" Type="http://schemas.openxmlformats.org/officeDocument/2006/relationships/image" Target="../media/image4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43.tiff"/><Relationship Id="rId5" Type="http://schemas.openxmlformats.org/officeDocument/2006/relationships/image" Target="../media/image5.svg"/><Relationship Id="rId10" Type="http://schemas.openxmlformats.org/officeDocument/2006/relationships/image" Target="../media/image42.tiff"/><Relationship Id="rId4" Type="http://schemas.openxmlformats.org/officeDocument/2006/relationships/image" Target="../media/image4.png"/><Relationship Id="rId9" Type="http://schemas.openxmlformats.org/officeDocument/2006/relationships/image" Target="../media/image24.svg"/><Relationship Id="rId14" Type="http://schemas.openxmlformats.org/officeDocument/2006/relationships/image" Target="../media/image4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7.svg"/><Relationship Id="rId3" Type="http://schemas.openxmlformats.org/officeDocument/2006/relationships/image" Target="../media/image47.jpeg"/><Relationship Id="rId7" Type="http://schemas.openxmlformats.org/officeDocument/2006/relationships/image" Target="../media/image51.svg"/><Relationship Id="rId12" Type="http://schemas.openxmlformats.org/officeDocument/2006/relationships/image" Target="../media/image6.png"/><Relationship Id="rId17" Type="http://schemas.openxmlformats.org/officeDocument/2006/relationships/image" Target="../media/image38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11" Type="http://schemas.openxmlformats.org/officeDocument/2006/relationships/image" Target="../media/image5.svg"/><Relationship Id="rId5" Type="http://schemas.openxmlformats.org/officeDocument/2006/relationships/image" Target="../media/image49.png"/><Relationship Id="rId15" Type="http://schemas.openxmlformats.org/officeDocument/2006/relationships/image" Target="../media/image24.svg"/><Relationship Id="rId10" Type="http://schemas.openxmlformats.org/officeDocument/2006/relationships/image" Target="../media/image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6.png"/><Relationship Id="rId18" Type="http://schemas.openxmlformats.org/officeDocument/2006/relationships/image" Target="../media/image61.svg"/><Relationship Id="rId3" Type="http://schemas.openxmlformats.org/officeDocument/2006/relationships/image" Target="../media/image54.jpeg"/><Relationship Id="rId7" Type="http://schemas.openxmlformats.org/officeDocument/2006/relationships/image" Target="../media/image7.sv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19.png"/><Relationship Id="rId16" Type="http://schemas.openxmlformats.org/officeDocument/2006/relationships/image" Target="../media/image59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28.svg"/><Relationship Id="rId5" Type="http://schemas.openxmlformats.org/officeDocument/2006/relationships/image" Target="../media/image5.svg"/><Relationship Id="rId15" Type="http://schemas.openxmlformats.org/officeDocument/2006/relationships/image" Target="../media/image58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4.svg"/><Relationship Id="rId14" Type="http://schemas.openxmlformats.org/officeDocument/2006/relationships/image" Target="../media/image5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90A2"/>
            </a:gs>
            <a:gs pos="0">
              <a:schemeClr val="accent2">
                <a:satMod val="103000"/>
                <a:tint val="94000"/>
                <a:alpha val="0"/>
                <a:lumMod val="0"/>
              </a:schemeClr>
            </a:gs>
            <a:gs pos="100000">
              <a:srgbClr val="0090A2">
                <a:lumMod val="0"/>
              </a:srgbClr>
            </a:gs>
            <a:gs pos="3000">
              <a:srgbClr val="056C7F">
                <a:alpha val="61000"/>
                <a:lumMod val="0"/>
                <a:lumOff val="100000"/>
              </a:srgbClr>
            </a:gs>
            <a:gs pos="100000">
              <a:srgbClr val="0090A2"/>
            </a:gs>
          </a:gsLst>
          <a:lin ang="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E0B9BFFC-606B-7F4E-9AB7-F751C1CBD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89" y="63060"/>
            <a:ext cx="11424745" cy="6642187"/>
          </a:xfrm>
          <a:prstGeom prst="rect">
            <a:avLst/>
          </a:prstGeom>
        </p:spPr>
      </p:pic>
      <p:sp>
        <p:nvSpPr>
          <p:cNvPr id="14" name="object 3" descr="People with documents">
            <a:extLst>
              <a:ext uri="{FF2B5EF4-FFF2-40B4-BE49-F238E27FC236}">
                <a16:creationId xmlns:a16="http://schemas.microsoft.com/office/drawing/2014/main" id="{070F1A57-A5B5-2745-9C00-8DFF6C669207}"/>
              </a:ext>
            </a:extLst>
          </p:cNvPr>
          <p:cNvSpPr/>
          <p:nvPr/>
        </p:nvSpPr>
        <p:spPr>
          <a:xfrm>
            <a:off x="0" y="10516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satMod val="103000"/>
                  <a:tint val="94000"/>
                  <a:alpha val="0"/>
                  <a:lumMod val="35000"/>
                </a:schemeClr>
              </a:gs>
              <a:gs pos="100000">
                <a:schemeClr val="accent2">
                  <a:satMod val="110000"/>
                  <a:shade val="100000"/>
                  <a:alpha val="6000"/>
                  <a:lumMod val="89000"/>
                </a:schemeClr>
              </a:gs>
              <a:gs pos="100000">
                <a:srgbClr val="056C7F">
                  <a:alpha val="61000"/>
                  <a:lumMod val="0"/>
                  <a:lumOff val="100000"/>
                </a:srgbClr>
              </a:gs>
              <a:gs pos="100000">
                <a:srgbClr val="0090A2"/>
              </a:gs>
              <a:gs pos="100000">
                <a:srgbClr val="018D9F"/>
              </a:gs>
              <a:gs pos="99000">
                <a:srgbClr val="0090A2"/>
              </a:gs>
            </a:gsLst>
            <a:path path="rect">
              <a:fillToRect r="100000" b="100000"/>
            </a:path>
            <a:tileRect l="-100000" t="-100000"/>
          </a:gra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8518"/>
            <a:ext cx="9144000" cy="2128049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5000" dirty="0">
                <a:solidFill>
                  <a:srgbClr val="00B0F0"/>
                </a:solidFill>
                <a:latin typeface="Gill Sans MT" panose="020B0502020104020203" pitchFamily="34" charset="0"/>
              </a:rPr>
              <a:t>  	DDS</a:t>
            </a:r>
            <a:r>
              <a:rPr lang="en-US" sz="5000" dirty="0">
                <a:solidFill>
                  <a:schemeClr val="bg1"/>
                </a:solidFill>
                <a:latin typeface="Gill Sans MT" panose="020B0502020104020203" pitchFamily="34" charset="0"/>
              </a:rPr>
              <a:t>ANALYTIC</a:t>
            </a:r>
            <a:br>
              <a:rPr lang="en-US" sz="5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Gill Sans MT" panose="020B0502020104020203" pitchFamily="34" charset="0"/>
              </a:rPr>
              <a:t>TALENT MANAGEMENT SOLUTION</a:t>
            </a:r>
            <a:endParaRPr lang="en-US" sz="35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2000" y="4221162"/>
            <a:ext cx="3888000" cy="882001"/>
          </a:xfrm>
          <a:solidFill>
            <a:srgbClr val="0DB1F0">
              <a:alpha val="28000"/>
            </a:srgbClr>
          </a:solidFill>
        </p:spPr>
        <p:txBody>
          <a:bodyPr anchor="ctr" anchorCtr="0">
            <a:normAutofit/>
          </a:bodyPr>
          <a:lstStyle/>
          <a:p>
            <a:r>
              <a:rPr lang="en-US" sz="2500" b="1" i="1" spc="65" dirty="0">
                <a:solidFill>
                  <a:schemeClr val="accent1"/>
                </a:solidFill>
                <a:latin typeface="Arial"/>
                <a:cs typeface="Arial"/>
              </a:rPr>
              <a:t>Kris Ghimire </a:t>
            </a: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>
          <a:xfrm>
            <a:off x="3108000" y="3503136"/>
            <a:ext cx="5976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15" name="Graphic 14" descr="Target Audience">
            <a:extLst>
              <a:ext uri="{FF2B5EF4-FFF2-40B4-BE49-F238E27FC236}">
                <a16:creationId xmlns:a16="http://schemas.microsoft.com/office/drawing/2014/main" id="{1EAEC6AD-A32D-264C-92E1-C12896EE7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2145" y="2615342"/>
            <a:ext cx="893417" cy="89341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9C9AF6-E710-AF4E-A360-DD9F494520E4}"/>
              </a:ext>
            </a:extLst>
          </p:cNvPr>
          <p:cNvSpPr/>
          <p:nvPr/>
        </p:nvSpPr>
        <p:spPr>
          <a:xfrm>
            <a:off x="2118732" y="2615342"/>
            <a:ext cx="7906214" cy="1521225"/>
          </a:xfrm>
          <a:prstGeom prst="roundRect">
            <a:avLst/>
          </a:prstGeom>
          <a:noFill/>
          <a:ln w="9525" cap="flat" cmpd="sng" algn="ctr">
            <a:solidFill>
              <a:srgbClr val="F25E5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Walk">
            <a:extLst>
              <a:ext uri="{FF2B5EF4-FFF2-40B4-BE49-F238E27FC236}">
                <a16:creationId xmlns:a16="http://schemas.microsoft.com/office/drawing/2014/main" id="{0ACA49A9-1AE5-D440-BB52-9C5A4891829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6593" y="481343"/>
            <a:ext cx="479915" cy="479915"/>
          </a:xfrm>
          <a:prstGeom prst="rect">
            <a:avLst/>
          </a:prstGeom>
        </p:spPr>
      </p:pic>
      <p:pic>
        <p:nvPicPr>
          <p:cNvPr id="11" name="Graphic 10" descr="Building">
            <a:extLst>
              <a:ext uri="{FF2B5EF4-FFF2-40B4-BE49-F238E27FC236}">
                <a16:creationId xmlns:a16="http://schemas.microsoft.com/office/drawing/2014/main" id="{21EC449D-FA50-8B46-A9E1-244A897E36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13" y="61256"/>
            <a:ext cx="914400" cy="914400"/>
          </a:xfrm>
          <a:prstGeom prst="rect">
            <a:avLst/>
          </a:prstGeom>
        </p:spPr>
      </p:pic>
      <p:pic>
        <p:nvPicPr>
          <p:cNvPr id="12" name="Graphic 11" descr="Briefcase">
            <a:extLst>
              <a:ext uri="{FF2B5EF4-FFF2-40B4-BE49-F238E27FC236}">
                <a16:creationId xmlns:a16="http://schemas.microsoft.com/office/drawing/2014/main" id="{CC9FEC6A-052F-7D40-BC95-C0B64139965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9156797">
            <a:off x="1243679" y="693980"/>
            <a:ext cx="189797" cy="1897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65DE947-B6AD-1242-AE4C-7052EBB77013}"/>
              </a:ext>
            </a:extLst>
          </p:cNvPr>
          <p:cNvSpPr/>
          <p:nvPr/>
        </p:nvSpPr>
        <p:spPr>
          <a:xfrm flipV="1">
            <a:off x="60663" y="910782"/>
            <a:ext cx="1300025" cy="70341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D0AF2D0-2FA5-A64D-A201-1955ADBF2C32}"/>
              </a:ext>
            </a:extLst>
          </p:cNvPr>
          <p:cNvSpPr/>
          <p:nvPr/>
        </p:nvSpPr>
        <p:spPr>
          <a:xfrm>
            <a:off x="252733" y="1083321"/>
            <a:ext cx="4933824" cy="4933824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D984D2E2-3256-9440-A07F-6607C8C5B2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484" y="1253142"/>
            <a:ext cx="4605219" cy="4598360"/>
          </a:xfrm>
          <a:prstGeom prst="ellipse">
            <a:avLst/>
          </a:prstGeom>
          <a:effectLst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</p:pic>
      <p:sp>
        <p:nvSpPr>
          <p:cNvPr id="7" name="Oval 6" descr="Beige oval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92443CF-1BB0-4648-AEBA-9AFB75D7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547" y="297762"/>
            <a:ext cx="4768612" cy="963976"/>
          </a:xfrm>
        </p:spPr>
        <p:txBody>
          <a:bodyPr/>
          <a:lstStyle/>
          <a:p>
            <a:r>
              <a:rPr lang="en-US" dirty="0">
                <a:solidFill>
                  <a:srgbClr val="F25E5A"/>
                </a:solidFill>
              </a:rPr>
              <a:t>    SATISFACTION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6D174-C1FB-4494-B78F-EFF7C645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4886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>
          <a:xfrm>
            <a:off x="689547" y="995347"/>
            <a:ext cx="435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27" name="Straight Connector 26" descr="White line">
            <a:extLst>
              <a:ext uri="{FF2B5EF4-FFF2-40B4-BE49-F238E27FC236}">
                <a16:creationId xmlns:a16="http://schemas.microsoft.com/office/drawing/2014/main" id="{C1314840-B284-4988-81B2-CB4ABB86560A}"/>
              </a:ext>
            </a:extLst>
          </p:cNvPr>
          <p:cNvCxnSpPr>
            <a:cxnSpLocks/>
          </p:cNvCxnSpPr>
          <p:nvPr/>
        </p:nvCxnSpPr>
        <p:spPr>
          <a:xfrm>
            <a:off x="7778984" y="2944678"/>
            <a:ext cx="97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 descr="White line">
            <a:extLst>
              <a:ext uri="{FF2B5EF4-FFF2-40B4-BE49-F238E27FC236}">
                <a16:creationId xmlns:a16="http://schemas.microsoft.com/office/drawing/2014/main" id="{34523086-F02B-40E2-8276-9455FC9EDA4F}"/>
              </a:ext>
            </a:extLst>
          </p:cNvPr>
          <p:cNvCxnSpPr>
            <a:cxnSpLocks/>
          </p:cNvCxnSpPr>
          <p:nvPr/>
        </p:nvCxnSpPr>
        <p:spPr>
          <a:xfrm>
            <a:off x="7426788" y="5406326"/>
            <a:ext cx="13241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C1FC2F3-7D86-3E49-87D9-88929A650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669" y="1398129"/>
            <a:ext cx="6667500" cy="4114800"/>
          </a:xfrm>
          <a:prstGeom prst="rect">
            <a:avLst/>
          </a:prstGeom>
        </p:spPr>
      </p:pic>
      <p:sp>
        <p:nvSpPr>
          <p:cNvPr id="31" name="Pentagon 30">
            <a:extLst>
              <a:ext uri="{FF2B5EF4-FFF2-40B4-BE49-F238E27FC236}">
                <a16:creationId xmlns:a16="http://schemas.microsoft.com/office/drawing/2014/main" id="{4BA8B223-37ED-0749-A2E6-D7F6A9BE0751}"/>
              </a:ext>
            </a:extLst>
          </p:cNvPr>
          <p:cNvSpPr/>
          <p:nvPr/>
        </p:nvSpPr>
        <p:spPr>
          <a:xfrm>
            <a:off x="16891" y="2205074"/>
            <a:ext cx="4675871" cy="2663912"/>
          </a:xfrm>
          <a:prstGeom prst="homePlat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Pentagon 1">
            <a:extLst>
              <a:ext uri="{FF2B5EF4-FFF2-40B4-BE49-F238E27FC236}">
                <a16:creationId xmlns:a16="http://schemas.microsoft.com/office/drawing/2014/main" id="{D6E38D8D-C791-5B4D-9041-C9279EA7E778}"/>
              </a:ext>
            </a:extLst>
          </p:cNvPr>
          <p:cNvSpPr/>
          <p:nvPr/>
        </p:nvSpPr>
        <p:spPr>
          <a:xfrm>
            <a:off x="230432" y="2214143"/>
            <a:ext cx="4768612" cy="2663912"/>
          </a:xfrm>
          <a:prstGeom prst="homePlat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b="1" dirty="0">
                <a:solidFill>
                  <a:schemeClr val="bg1"/>
                </a:solidFill>
              </a:rPr>
              <a:t>Happy with the company</a:t>
            </a:r>
          </a:p>
          <a:p>
            <a:pPr lvl="1"/>
            <a:endParaRPr lang="en-US" sz="2400" b="1" dirty="0">
              <a:solidFill>
                <a:schemeClr val="bg1"/>
              </a:solidFill>
            </a:endParaRPr>
          </a:p>
          <a:p>
            <a:pPr lvl="1"/>
            <a:r>
              <a:rPr lang="en-US" sz="2400" b="1" dirty="0">
                <a:solidFill>
                  <a:schemeClr val="bg1"/>
                </a:solidFill>
              </a:rPr>
              <a:t>Sales Executive- Most   Satisfied also higher in number  </a:t>
            </a:r>
          </a:p>
          <a:p>
            <a:pPr lvl="1"/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6" name="Graphic 15" descr="Smiling face with no fill">
            <a:extLst>
              <a:ext uri="{FF2B5EF4-FFF2-40B4-BE49-F238E27FC236}">
                <a16:creationId xmlns:a16="http://schemas.microsoft.com/office/drawing/2014/main" id="{1FEE5E8B-B7D9-1547-A173-FE4407FB694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920" y="2453054"/>
            <a:ext cx="392721" cy="392721"/>
          </a:xfrm>
          <a:prstGeom prst="rect">
            <a:avLst/>
          </a:prstGeom>
        </p:spPr>
      </p:pic>
      <p:pic>
        <p:nvPicPr>
          <p:cNvPr id="17" name="Graphic 16" descr="Handshake">
            <a:extLst>
              <a:ext uri="{FF2B5EF4-FFF2-40B4-BE49-F238E27FC236}">
                <a16:creationId xmlns:a16="http://schemas.microsoft.com/office/drawing/2014/main" id="{DEB4FB2F-25EB-004D-A190-672470F2BF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1313" y="3537949"/>
            <a:ext cx="452838" cy="452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1FCEFE-D7A4-5D45-A787-EBFCA38AEE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61897A1-8712-844B-9EF9-C2B92F810031}"/>
              </a:ext>
            </a:extLst>
          </p:cNvPr>
          <p:cNvSpPr/>
          <p:nvPr/>
        </p:nvSpPr>
        <p:spPr>
          <a:xfrm>
            <a:off x="0" y="5907586"/>
            <a:ext cx="12192000" cy="950413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171A4E-C016-BE4F-9227-AD608E291DA7}"/>
              </a:ext>
            </a:extLst>
          </p:cNvPr>
          <p:cNvSpPr/>
          <p:nvPr/>
        </p:nvSpPr>
        <p:spPr>
          <a:xfrm>
            <a:off x="11521440" y="6217920"/>
            <a:ext cx="359610" cy="359610"/>
          </a:xfrm>
          <a:prstGeom prst="ellipse">
            <a:avLst/>
          </a:prstGeom>
          <a:solidFill>
            <a:srgbClr val="F1C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91440" bIns="0" rtlCol="0" anchor="ctr">
            <a:normAutofit/>
          </a:bodyPr>
          <a:lstStyle/>
          <a:p>
            <a:pPr algn="ctr"/>
            <a:r>
              <a:rPr lang="en-US" sz="500" dirty="0">
                <a:solidFill>
                  <a:schemeClr val="tx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6281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FEA56C6F-E4D4-024A-ABAE-0F03EBAFB4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6" y="1580400"/>
            <a:ext cx="5384013" cy="4203445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  <a:reflection endPos="0" dir="5400000" sy="-100000" algn="bl" rotWithShape="0"/>
            <a:softEdge rad="533400"/>
          </a:effectLst>
        </p:spPr>
      </p:pic>
      <p:sp>
        <p:nvSpPr>
          <p:cNvPr id="7" name="Oval 6" descr="Beige oval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92443CF-1BB0-4648-AEBA-9AFB75D7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838" y="632683"/>
            <a:ext cx="5137331" cy="629056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25E5A"/>
                </a:solidFill>
              </a:rPr>
              <a:t>    INTERESTING TREND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6D174-C1FB-4494-B78F-EFF7C645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4886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>
          <a:xfrm>
            <a:off x="958669" y="1325792"/>
            <a:ext cx="435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27" name="Straight Connector 26" descr="White line">
            <a:extLst>
              <a:ext uri="{FF2B5EF4-FFF2-40B4-BE49-F238E27FC236}">
                <a16:creationId xmlns:a16="http://schemas.microsoft.com/office/drawing/2014/main" id="{C1314840-B284-4988-81B2-CB4ABB86560A}"/>
              </a:ext>
            </a:extLst>
          </p:cNvPr>
          <p:cNvCxnSpPr>
            <a:cxnSpLocks/>
          </p:cNvCxnSpPr>
          <p:nvPr/>
        </p:nvCxnSpPr>
        <p:spPr>
          <a:xfrm>
            <a:off x="7778984" y="2944678"/>
            <a:ext cx="97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 descr="White line">
            <a:extLst>
              <a:ext uri="{FF2B5EF4-FFF2-40B4-BE49-F238E27FC236}">
                <a16:creationId xmlns:a16="http://schemas.microsoft.com/office/drawing/2014/main" id="{34523086-F02B-40E2-8276-9455FC9EDA4F}"/>
              </a:ext>
            </a:extLst>
          </p:cNvPr>
          <p:cNvCxnSpPr>
            <a:cxnSpLocks/>
          </p:cNvCxnSpPr>
          <p:nvPr/>
        </p:nvCxnSpPr>
        <p:spPr>
          <a:xfrm>
            <a:off x="7426788" y="5406326"/>
            <a:ext cx="13241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B2F87A7-C86D-9B4F-A794-8DC5A19579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3410" y="1325792"/>
            <a:ext cx="6317064" cy="38985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E8B9E5-7B11-0C48-870B-2387A0613A49}"/>
              </a:ext>
            </a:extLst>
          </p:cNvPr>
          <p:cNvSpPr/>
          <p:nvPr/>
        </p:nvSpPr>
        <p:spPr>
          <a:xfrm>
            <a:off x="0" y="2588966"/>
            <a:ext cx="5761822" cy="188388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/>
          </a:p>
          <a:p>
            <a:pPr lvl="1"/>
            <a:r>
              <a:rPr lang="en-US" dirty="0"/>
              <a:t>Majority of Employee Between 20-35 Years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Just One Employee around 60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Fairly New to the Company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B1FC63-1B0E-1E4A-8A6C-E322E7A2A29D}"/>
              </a:ext>
            </a:extLst>
          </p:cNvPr>
          <p:cNvSpPr/>
          <p:nvPr/>
        </p:nvSpPr>
        <p:spPr>
          <a:xfrm>
            <a:off x="0" y="4362680"/>
            <a:ext cx="5761822" cy="4288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Sale Executive the dominating number      </a:t>
            </a:r>
          </a:p>
        </p:txBody>
      </p:sp>
      <p:pic>
        <p:nvPicPr>
          <p:cNvPr id="13" name="Graphic 12" descr="Office worker">
            <a:extLst>
              <a:ext uri="{FF2B5EF4-FFF2-40B4-BE49-F238E27FC236}">
                <a16:creationId xmlns:a16="http://schemas.microsoft.com/office/drawing/2014/main" id="{11DE61D0-2AB0-8045-A16D-1EC2E2160D6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702" y="2638386"/>
            <a:ext cx="456892" cy="456892"/>
          </a:xfrm>
          <a:prstGeom prst="rect">
            <a:avLst/>
          </a:prstGeom>
        </p:spPr>
      </p:pic>
      <p:pic>
        <p:nvPicPr>
          <p:cNvPr id="20" name="Graphic 19" descr="Office worker">
            <a:extLst>
              <a:ext uri="{FF2B5EF4-FFF2-40B4-BE49-F238E27FC236}">
                <a16:creationId xmlns:a16="http://schemas.microsoft.com/office/drawing/2014/main" id="{3B365932-BA45-4646-B12C-FD0740724E9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12" y="3135556"/>
            <a:ext cx="456892" cy="456892"/>
          </a:xfrm>
          <a:prstGeom prst="rect">
            <a:avLst/>
          </a:prstGeom>
        </p:spPr>
      </p:pic>
      <p:pic>
        <p:nvPicPr>
          <p:cNvPr id="16" name="Graphic 15" descr="Female Profile">
            <a:extLst>
              <a:ext uri="{FF2B5EF4-FFF2-40B4-BE49-F238E27FC236}">
                <a16:creationId xmlns:a16="http://schemas.microsoft.com/office/drawing/2014/main" id="{740188AD-4708-F046-A056-BF8BD9BF244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1727" y="3663724"/>
            <a:ext cx="494769" cy="494769"/>
          </a:xfrm>
          <a:prstGeom prst="rect">
            <a:avLst/>
          </a:prstGeom>
        </p:spPr>
      </p:pic>
      <p:pic>
        <p:nvPicPr>
          <p:cNvPr id="21" name="Graphic 20" descr="Handshake">
            <a:extLst>
              <a:ext uri="{FF2B5EF4-FFF2-40B4-BE49-F238E27FC236}">
                <a16:creationId xmlns:a16="http://schemas.microsoft.com/office/drawing/2014/main" id="{BD0D1E3C-97A7-F64E-9BBF-7F5F76670B8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702" y="4329991"/>
            <a:ext cx="461520" cy="4615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953677-8123-464F-97BE-A9381C3DAA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3975806-4901-084F-9F2D-FFB7EDA8E929}"/>
              </a:ext>
            </a:extLst>
          </p:cNvPr>
          <p:cNvSpPr/>
          <p:nvPr/>
        </p:nvSpPr>
        <p:spPr>
          <a:xfrm>
            <a:off x="-11727" y="5898517"/>
            <a:ext cx="12192000" cy="963976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862FFD3-EAE5-0C45-82A3-7A9AA754B56C}"/>
              </a:ext>
            </a:extLst>
          </p:cNvPr>
          <p:cNvSpPr/>
          <p:nvPr/>
        </p:nvSpPr>
        <p:spPr>
          <a:xfrm>
            <a:off x="11562237" y="6273626"/>
            <a:ext cx="387060" cy="376363"/>
          </a:xfrm>
          <a:prstGeom prst="ellipse">
            <a:avLst/>
          </a:prstGeom>
          <a:solidFill>
            <a:srgbClr val="F1C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46635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4" descr="Two person handshake">
            <a:extLst>
              <a:ext uri="{FF2B5EF4-FFF2-40B4-BE49-F238E27FC236}">
                <a16:creationId xmlns:a16="http://schemas.microsoft.com/office/drawing/2014/main" id="{DBF7A81D-F5BF-014E-90FD-66B095741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7"/>
            <a:ext cx="12190800" cy="68573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BABF44-F842-A041-9E8E-CCE3FC92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40EB718B-147E-8C45-B4CE-D76ED5AF4F66}"/>
              </a:ext>
            </a:extLst>
          </p:cNvPr>
          <p:cNvSpPr/>
          <p:nvPr/>
        </p:nvSpPr>
        <p:spPr>
          <a:xfrm>
            <a:off x="1200" y="-3355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E676E0-AEDA-8249-8CD9-E60542EEAE3E}"/>
              </a:ext>
            </a:extLst>
          </p:cNvPr>
          <p:cNvSpPr/>
          <p:nvPr/>
        </p:nvSpPr>
        <p:spPr>
          <a:xfrm>
            <a:off x="11562237" y="6273626"/>
            <a:ext cx="387060" cy="376363"/>
          </a:xfrm>
          <a:prstGeom prst="ellipse">
            <a:avLst/>
          </a:prstGeom>
          <a:solidFill>
            <a:srgbClr val="F1C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BE006F-19B2-4343-BA5F-77C24F5919FA}"/>
              </a:ext>
            </a:extLst>
          </p:cNvPr>
          <p:cNvSpPr txBox="1"/>
          <p:nvPr/>
        </p:nvSpPr>
        <p:spPr>
          <a:xfrm>
            <a:off x="-19929" y="243481"/>
            <a:ext cx="667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 naïve Bayes Attrition Classification </a:t>
            </a:r>
          </a:p>
        </p:txBody>
      </p:sp>
      <p:cxnSp>
        <p:nvCxnSpPr>
          <p:cNvPr id="12" name="Straight Connector 11" descr="White line">
            <a:extLst>
              <a:ext uri="{FF2B5EF4-FFF2-40B4-BE49-F238E27FC236}">
                <a16:creationId xmlns:a16="http://schemas.microsoft.com/office/drawing/2014/main" id="{A510D534-4759-354D-99B6-E7C2CEBEE853}"/>
              </a:ext>
            </a:extLst>
          </p:cNvPr>
          <p:cNvCxnSpPr>
            <a:cxnSpLocks/>
          </p:cNvCxnSpPr>
          <p:nvPr/>
        </p:nvCxnSpPr>
        <p:spPr>
          <a:xfrm>
            <a:off x="2532992" y="3641280"/>
            <a:ext cx="12610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B4B6FF9-4EC7-1844-862E-5844183A7ED8}"/>
              </a:ext>
            </a:extLst>
          </p:cNvPr>
          <p:cNvSpPr txBox="1"/>
          <p:nvPr/>
        </p:nvSpPr>
        <p:spPr>
          <a:xfrm>
            <a:off x="1040519" y="3449195"/>
            <a:ext cx="1326004" cy="369332"/>
          </a:xfrm>
          <a:prstGeom prst="rect">
            <a:avLst/>
          </a:prstGeom>
          <a:solidFill>
            <a:srgbClr val="0087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Attrition No</a:t>
            </a:r>
          </a:p>
        </p:txBody>
      </p:sp>
      <p:cxnSp>
        <p:nvCxnSpPr>
          <p:cNvPr id="16" name="Straight Connector 15" descr="White line">
            <a:extLst>
              <a:ext uri="{FF2B5EF4-FFF2-40B4-BE49-F238E27FC236}">
                <a16:creationId xmlns:a16="http://schemas.microsoft.com/office/drawing/2014/main" id="{64B2C54F-C784-B24D-BAE6-3FD9D094382A}"/>
              </a:ext>
            </a:extLst>
          </p:cNvPr>
          <p:cNvCxnSpPr>
            <a:cxnSpLocks/>
          </p:cNvCxnSpPr>
          <p:nvPr/>
        </p:nvCxnSpPr>
        <p:spPr>
          <a:xfrm>
            <a:off x="8188635" y="3588448"/>
            <a:ext cx="12610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963CDDA-3C25-C845-8517-12DC623BC334}"/>
              </a:ext>
            </a:extLst>
          </p:cNvPr>
          <p:cNvSpPr txBox="1"/>
          <p:nvPr/>
        </p:nvSpPr>
        <p:spPr>
          <a:xfrm>
            <a:off x="9583569" y="3377641"/>
            <a:ext cx="1403269" cy="369332"/>
          </a:xfrm>
          <a:prstGeom prst="rect">
            <a:avLst/>
          </a:prstGeom>
          <a:solidFill>
            <a:srgbClr val="FF1B3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Attrition Yes</a:t>
            </a:r>
          </a:p>
        </p:txBody>
      </p:sp>
      <p:sp>
        <p:nvSpPr>
          <p:cNvPr id="18" name="object 5" descr="Beige rectangle">
            <a:extLst>
              <a:ext uri="{FF2B5EF4-FFF2-40B4-BE49-F238E27FC236}">
                <a16:creationId xmlns:a16="http://schemas.microsoft.com/office/drawing/2014/main" id="{0768E752-B109-6B4E-A042-C2A7A86B86E3}"/>
              </a:ext>
            </a:extLst>
          </p:cNvPr>
          <p:cNvSpPr/>
          <p:nvPr/>
        </p:nvSpPr>
        <p:spPr>
          <a:xfrm flipV="1">
            <a:off x="114599" y="447458"/>
            <a:ext cx="6428169" cy="369332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0B589FB1-6CDE-5449-9F4C-0B32ED57F8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0646" y="1237704"/>
            <a:ext cx="4606909" cy="4596069"/>
          </a:xfrm>
          <a:prstGeom prst="ellipse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2D29A3-9D4B-3F46-BF3D-8BFB2D874B74}"/>
              </a:ext>
            </a:extLst>
          </p:cNvPr>
          <p:cNvSpPr/>
          <p:nvPr/>
        </p:nvSpPr>
        <p:spPr>
          <a:xfrm>
            <a:off x="4902744" y="3172196"/>
            <a:ext cx="19415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7EE"/>
                </a:solidFill>
              </a:rPr>
              <a:t>Sensitivity : 91% </a:t>
            </a:r>
          </a:p>
          <a:p>
            <a:r>
              <a:rPr lang="en-US" dirty="0">
                <a:solidFill>
                  <a:srgbClr val="0087EE"/>
                </a:solidFill>
              </a:rPr>
              <a:t>Specificity : 76%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A53ECC-E41D-D149-8DBB-DA763F6E767F}"/>
              </a:ext>
            </a:extLst>
          </p:cNvPr>
          <p:cNvSpPr txBox="1"/>
          <p:nvPr/>
        </p:nvSpPr>
        <p:spPr>
          <a:xfrm>
            <a:off x="5070182" y="6159543"/>
            <a:ext cx="1858201" cy="369332"/>
          </a:xfrm>
          <a:prstGeom prst="rect">
            <a:avLst/>
          </a:prstGeom>
          <a:solidFill>
            <a:srgbClr val="0087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Accuracy = 83%</a:t>
            </a:r>
          </a:p>
        </p:txBody>
      </p:sp>
    </p:spTree>
    <p:extLst>
      <p:ext uri="{BB962C8B-B14F-4D97-AF65-F5344CB8AC3E}">
        <p14:creationId xmlns:p14="http://schemas.microsoft.com/office/powerpoint/2010/main" val="412521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1" grpId="0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4" descr="Two person handshake">
            <a:extLst>
              <a:ext uri="{FF2B5EF4-FFF2-40B4-BE49-F238E27FC236}">
                <a16:creationId xmlns:a16="http://schemas.microsoft.com/office/drawing/2014/main" id="{DBF7A81D-F5BF-014E-90FD-66B095741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7"/>
            <a:ext cx="12190800" cy="68573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BABF44-F842-A041-9E8E-CCE3FC92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40EB718B-147E-8C45-B4CE-D76ED5AF4F66}"/>
              </a:ext>
            </a:extLst>
          </p:cNvPr>
          <p:cNvSpPr/>
          <p:nvPr/>
        </p:nvSpPr>
        <p:spPr>
          <a:xfrm>
            <a:off x="0" y="-338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E676E0-AEDA-8249-8CD9-E60542EEAE3E}"/>
              </a:ext>
            </a:extLst>
          </p:cNvPr>
          <p:cNvSpPr/>
          <p:nvPr/>
        </p:nvSpPr>
        <p:spPr>
          <a:xfrm>
            <a:off x="11562237" y="6273626"/>
            <a:ext cx="387060" cy="376363"/>
          </a:xfrm>
          <a:prstGeom prst="ellipse">
            <a:avLst/>
          </a:prstGeom>
          <a:solidFill>
            <a:srgbClr val="F1C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BE006F-19B2-4343-BA5F-77C24F5919FA}"/>
              </a:ext>
            </a:extLst>
          </p:cNvPr>
          <p:cNvSpPr txBox="1"/>
          <p:nvPr/>
        </p:nvSpPr>
        <p:spPr>
          <a:xfrm>
            <a:off x="226843" y="243481"/>
            <a:ext cx="6184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25E5A"/>
                </a:solidFill>
              </a:rPr>
              <a:t> Linear Regression Income Prediction</a:t>
            </a:r>
          </a:p>
        </p:txBody>
      </p:sp>
      <p:sp>
        <p:nvSpPr>
          <p:cNvPr id="18" name="object 5" descr="Beige rectangle">
            <a:extLst>
              <a:ext uri="{FF2B5EF4-FFF2-40B4-BE49-F238E27FC236}">
                <a16:creationId xmlns:a16="http://schemas.microsoft.com/office/drawing/2014/main" id="{0768E752-B109-6B4E-A042-C2A7A86B86E3}"/>
              </a:ext>
            </a:extLst>
          </p:cNvPr>
          <p:cNvSpPr/>
          <p:nvPr/>
        </p:nvSpPr>
        <p:spPr>
          <a:xfrm flipV="1">
            <a:off x="114599" y="447458"/>
            <a:ext cx="6428169" cy="369332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721069-E896-C249-A07D-8354CDEB16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004" y="1691805"/>
            <a:ext cx="4930139" cy="3042600"/>
          </a:xfrm>
          <a:prstGeom prst="round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E56EC9-A693-384D-9BF0-B9A9F86B75C7}"/>
              </a:ext>
            </a:extLst>
          </p:cNvPr>
          <p:cNvSpPr txBox="1"/>
          <p:nvPr/>
        </p:nvSpPr>
        <p:spPr>
          <a:xfrm>
            <a:off x="4534716" y="5007417"/>
            <a:ext cx="3121367" cy="646331"/>
          </a:xfrm>
          <a:prstGeom prst="rect">
            <a:avLst/>
          </a:prstGeom>
          <a:solidFill>
            <a:srgbClr val="F25E5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RMSE = 1340</a:t>
            </a:r>
          </a:p>
          <a:p>
            <a:pPr algn="ctr"/>
            <a:r>
              <a:rPr lang="en-US" dirty="0"/>
              <a:t>Adjusted R-squared:  0.9184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FBCAED-7A9D-3042-86EB-A905492C9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812" y="1691805"/>
            <a:ext cx="4743970" cy="30426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3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40CF4-2DAA-4239-BB77-274BDD82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857A0168-DBD5-47D4-A751-3B39262D8254}"/>
              </a:ext>
            </a:extLst>
          </p:cNvPr>
          <p:cNvSpPr/>
          <p:nvPr/>
        </p:nvSpPr>
        <p:spPr>
          <a:xfrm>
            <a:off x="8355283" y="836613"/>
            <a:ext cx="3307960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7F009843-AFA3-44E8-B7D5-3F39B363C92E}"/>
              </a:ext>
            </a:extLst>
          </p:cNvPr>
          <p:cNvSpPr/>
          <p:nvPr/>
        </p:nvSpPr>
        <p:spPr>
          <a:xfrm>
            <a:off x="6256751" y="-1"/>
            <a:ext cx="5056205" cy="685799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6730AE-386B-426F-9F29-221DCC5F714D}"/>
              </a:ext>
            </a:extLst>
          </p:cNvPr>
          <p:cNvSpPr txBox="1">
            <a:spLocks/>
          </p:cNvSpPr>
          <p:nvPr/>
        </p:nvSpPr>
        <p:spPr>
          <a:xfrm>
            <a:off x="7472818" y="1816649"/>
            <a:ext cx="2981822" cy="7497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Focus on employee engagement </a:t>
            </a:r>
          </a:p>
        </p:txBody>
      </p:sp>
      <p:pic>
        <p:nvPicPr>
          <p:cNvPr id="9" name="Picture Placeholder 27" descr="Check mark">
            <a:extLst>
              <a:ext uri="{FF2B5EF4-FFF2-40B4-BE49-F238E27FC236}">
                <a16:creationId xmlns:a16="http://schemas.microsoft.com/office/drawing/2014/main" id="{9FC370A7-FF9A-42B0-9C14-95C57A9BC6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40067" y="1760187"/>
            <a:ext cx="720000" cy="720000"/>
          </a:xfrm>
          <a:prstGeom prst="rect">
            <a:avLst/>
          </a:prstGeom>
        </p:spPr>
      </p:pic>
      <p:pic>
        <p:nvPicPr>
          <p:cNvPr id="10" name="Picture Placeholder 29" descr="Check mark">
            <a:extLst>
              <a:ext uri="{FF2B5EF4-FFF2-40B4-BE49-F238E27FC236}">
                <a16:creationId xmlns:a16="http://schemas.microsoft.com/office/drawing/2014/main" id="{1630545B-ED3D-48DD-8CD5-CB200AA2D7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40067" y="2649823"/>
            <a:ext cx="720000" cy="719999"/>
          </a:xfrm>
          <a:prstGeom prst="rect">
            <a:avLst/>
          </a:prstGeom>
        </p:spPr>
      </p:pic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6A1D66-9F36-434B-9677-0FE61760AB97}"/>
              </a:ext>
            </a:extLst>
          </p:cNvPr>
          <p:cNvSpPr txBox="1">
            <a:spLocks/>
          </p:cNvSpPr>
          <p:nvPr/>
        </p:nvSpPr>
        <p:spPr>
          <a:xfrm>
            <a:off x="7472817" y="2750967"/>
            <a:ext cx="3307960" cy="74018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Make stock option more available.</a:t>
            </a:r>
          </a:p>
        </p:txBody>
      </p:sp>
      <p:pic>
        <p:nvPicPr>
          <p:cNvPr id="12" name="Picture Placeholder 31" descr="Check mark">
            <a:extLst>
              <a:ext uri="{FF2B5EF4-FFF2-40B4-BE49-F238E27FC236}">
                <a16:creationId xmlns:a16="http://schemas.microsoft.com/office/drawing/2014/main" id="{33C53E5C-0A10-46F8-9546-AB2C675452D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40067" y="3383916"/>
            <a:ext cx="720000" cy="719999"/>
          </a:xfrm>
          <a:prstGeom prst="rect">
            <a:avLst/>
          </a:prstGeom>
        </p:spPr>
      </p:pic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8744334E-DF9D-4600-8180-292072510183}"/>
              </a:ext>
            </a:extLst>
          </p:cNvPr>
          <p:cNvSpPr txBox="1">
            <a:spLocks/>
          </p:cNvSpPr>
          <p:nvPr/>
        </p:nvSpPr>
        <p:spPr>
          <a:xfrm>
            <a:off x="7472816" y="3585735"/>
            <a:ext cx="3098931" cy="10929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Reduce over time </a:t>
            </a:r>
          </a:p>
        </p:txBody>
      </p:sp>
      <p:sp>
        <p:nvSpPr>
          <p:cNvPr id="14" name="object 27" descr="Beige rectangle">
            <a:extLst>
              <a:ext uri="{FF2B5EF4-FFF2-40B4-BE49-F238E27FC236}">
                <a16:creationId xmlns:a16="http://schemas.microsoft.com/office/drawing/2014/main" id="{7F820741-8871-4D59-8ED1-466FEFD2AF94}"/>
              </a:ext>
            </a:extLst>
          </p:cNvPr>
          <p:cNvSpPr/>
          <p:nvPr/>
        </p:nvSpPr>
        <p:spPr>
          <a:xfrm flipV="1">
            <a:off x="6602547" y="1326352"/>
            <a:ext cx="388455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962" y="568494"/>
            <a:ext cx="3505720" cy="99799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CONCLUSION </a:t>
            </a:r>
            <a:endParaRPr lang="en-US" dirty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EE0A9BF3-3B1F-8043-9CBC-2ED4D8E1ECD2}"/>
              </a:ext>
            </a:extLst>
          </p:cNvPr>
          <p:cNvSpPr txBox="1">
            <a:spLocks/>
          </p:cNvSpPr>
          <p:nvPr/>
        </p:nvSpPr>
        <p:spPr>
          <a:xfrm>
            <a:off x="7460067" y="4229296"/>
            <a:ext cx="3098931" cy="109296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Investigate why Lab Technician and Research Scientist aren’t paid enough </a:t>
            </a:r>
          </a:p>
        </p:txBody>
      </p:sp>
      <p:pic>
        <p:nvPicPr>
          <p:cNvPr id="16" name="Picture Placeholder 31" descr="Check mark">
            <a:extLst>
              <a:ext uri="{FF2B5EF4-FFF2-40B4-BE49-F238E27FC236}">
                <a16:creationId xmlns:a16="http://schemas.microsoft.com/office/drawing/2014/main" id="{8F062F0A-5BD3-3348-A10B-A8F231EEB6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41857" y="4084953"/>
            <a:ext cx="720000" cy="719999"/>
          </a:xfrm>
          <a:prstGeom prst="rect">
            <a:avLst/>
          </a:prstGeom>
        </p:spPr>
      </p:pic>
      <p:pic>
        <p:nvPicPr>
          <p:cNvPr id="18" name="Picture 17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D2E3A63B-9C33-6B42-80BB-D0D032FF97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1" y="0"/>
            <a:ext cx="6244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6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sitting at a table with a blue chair&#10;&#10;Description automatically generated">
            <a:extLst>
              <a:ext uri="{FF2B5EF4-FFF2-40B4-BE49-F238E27FC236}">
                <a16:creationId xmlns:a16="http://schemas.microsoft.com/office/drawing/2014/main" id="{F8300375-C18B-8C4C-8016-A75445E86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136" y="0"/>
            <a:ext cx="10913864" cy="6858000"/>
          </a:xfrm>
          <a:prstGeom prst="rect">
            <a:avLst/>
          </a:prstGeom>
        </p:spPr>
      </p:pic>
      <p:sp>
        <p:nvSpPr>
          <p:cNvPr id="12" name="object 3" descr="Blue rectangle">
            <a:extLst>
              <a:ext uri="{FF2B5EF4-FFF2-40B4-BE49-F238E27FC236}">
                <a16:creationId xmlns:a16="http://schemas.microsoft.com/office/drawing/2014/main" id="{6BC9FF7D-D9D7-2649-BB9C-C33D2B3CF67D}"/>
              </a:ext>
            </a:extLst>
          </p:cNvPr>
          <p:cNvSpPr/>
          <p:nvPr/>
        </p:nvSpPr>
        <p:spPr>
          <a:xfrm>
            <a:off x="1200" y="0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4140200"/>
          </a:xfrm>
          <a:prstGeom prst="rect">
            <a:avLst/>
          </a:prstGeom>
          <a:solidFill>
            <a:schemeClr val="accent2">
              <a:alpha val="78000"/>
            </a:schemeClr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100"/>
              </a:spcBef>
              <a:buFont typeface="Arial" panose="020B0604020202020204" pitchFamily="34" charset="0"/>
              <a:buNone/>
            </a:pPr>
            <a:r>
              <a:rPr lang="en-US" sz="2500" b="1" i="1" spc="6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Kris Ghimire</a:t>
            </a:r>
            <a:endParaRPr 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kghimire@gmail.com</a:t>
            </a:r>
            <a:endParaRPr lang="en-US" sz="2500" b="1" i="1" spc="70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45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678-555-0100</a:t>
            </a:r>
            <a:endParaRPr 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>
          <a:xfrm>
            <a:off x="931203" y="2894901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8" name="Graphic 7" descr="Person icon">
            <a:extLst>
              <a:ext uri="{FF2B5EF4-FFF2-40B4-BE49-F238E27FC236}">
                <a16:creationId xmlns:a16="http://schemas.microsoft.com/office/drawing/2014/main" id="{AC7339AD-1A2B-4702-8C29-5CFB6D1BB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237" y="3470503"/>
            <a:ext cx="342900" cy="352425"/>
          </a:xfrm>
          <a:prstGeom prst="rect">
            <a:avLst/>
          </a:prstGeom>
        </p:spPr>
      </p:pic>
      <p:pic>
        <p:nvPicPr>
          <p:cNvPr id="9" name="Graphic 8" descr="Mail icon">
            <a:extLst>
              <a:ext uri="{FF2B5EF4-FFF2-40B4-BE49-F238E27FC236}">
                <a16:creationId xmlns:a16="http://schemas.microsoft.com/office/drawing/2014/main" id="{DE19364B-D5B6-43E8-B6E4-DC0094FA3C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37" y="3965704"/>
            <a:ext cx="342900" cy="342900"/>
          </a:xfrm>
          <a:prstGeom prst="rect">
            <a:avLst/>
          </a:prstGeom>
        </p:spPr>
      </p:pic>
      <p:pic>
        <p:nvPicPr>
          <p:cNvPr id="10" name="Graphic 9" descr="Phone icon">
            <a:extLst>
              <a:ext uri="{FF2B5EF4-FFF2-40B4-BE49-F238E27FC236}">
                <a16:creationId xmlns:a16="http://schemas.microsoft.com/office/drawing/2014/main" id="{7821267F-71E4-4DA4-8BC7-EB0916220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5237" y="4451380"/>
            <a:ext cx="342900" cy="34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1559"/>
            <a:ext cx="4859215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YOU!</a:t>
            </a:r>
            <a:endParaRPr lang="en-US" sz="5000" dirty="0"/>
          </a:p>
        </p:txBody>
      </p:sp>
      <p:pic>
        <p:nvPicPr>
          <p:cNvPr id="4" name="Graphic 3" descr="Thumbs up sign">
            <a:extLst>
              <a:ext uri="{FF2B5EF4-FFF2-40B4-BE49-F238E27FC236}">
                <a16:creationId xmlns:a16="http://schemas.microsoft.com/office/drawing/2014/main" id="{76B3C84E-9C01-354A-B46A-DA22E07211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58648" y="17856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0705-4FC3-214B-B47E-0AF87CA03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73815"/>
            <a:ext cx="10515600" cy="1325563"/>
          </a:xfrm>
        </p:spPr>
        <p:txBody>
          <a:bodyPr/>
          <a:lstStyle/>
          <a:p>
            <a:r>
              <a:rPr lang="en-US" dirty="0"/>
              <a:t>GitHub Link: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E2441C-7E55-704E-B444-B2BB778B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5F6A6E-8905-1045-8319-3AA08A6D0AC8}"/>
              </a:ext>
            </a:extLst>
          </p:cNvPr>
          <p:cNvSpPr/>
          <p:nvPr/>
        </p:nvSpPr>
        <p:spPr>
          <a:xfrm>
            <a:off x="3278529" y="3244334"/>
            <a:ext cx="5634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https://github.com/krisGTech/DDS_FINAL_PROJECT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653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building, clock, wooden, window&#10;&#10;Description automatically generated">
            <a:extLst>
              <a:ext uri="{FF2B5EF4-FFF2-40B4-BE49-F238E27FC236}">
                <a16:creationId xmlns:a16="http://schemas.microsoft.com/office/drawing/2014/main" id="{B4C178EA-E0EA-2240-95FE-2739CBCFB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43" y="75341"/>
            <a:ext cx="6554408" cy="6686704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838482"/>
            <a:ext cx="4010660" cy="5235102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3447155" y="1069147"/>
            <a:ext cx="8632875" cy="4776588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>
              <a:alpha val="73000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581" y="898276"/>
            <a:ext cx="5165558" cy="833856"/>
          </a:xfrm>
        </p:spPr>
        <p:txBody>
          <a:bodyPr/>
          <a:lstStyle/>
          <a:p>
            <a:r>
              <a:rPr lang="en-US" cap="small" dirty="0">
                <a:solidFill>
                  <a:schemeClr val="bg1"/>
                </a:solidFill>
              </a:rPr>
              <a:t>leverage data science</a:t>
            </a:r>
            <a:endParaRPr lang="en-US" cap="small" dirty="0">
              <a:latin typeface="Gill Sans MT" panose="020B0502020104020203" pitchFamily="34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>
          <a:xfrm>
            <a:off x="6188242" y="3217631"/>
            <a:ext cx="5181600" cy="1603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i="1" spc="-25" dirty="0">
              <a:solidFill>
                <a:schemeClr val="bg2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9" descr="Beige rectangle">
            <a:extLst>
              <a:ext uri="{FF2B5EF4-FFF2-40B4-BE49-F238E27FC236}">
                <a16:creationId xmlns:a16="http://schemas.microsoft.com/office/drawing/2014/main" id="{97813392-093E-EE40-9333-83BB3FE9B131}"/>
              </a:ext>
            </a:extLst>
          </p:cNvPr>
          <p:cNvSpPr/>
          <p:nvPr/>
        </p:nvSpPr>
        <p:spPr>
          <a:xfrm flipV="1">
            <a:off x="5560580" y="1510088"/>
            <a:ext cx="4596939" cy="7956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58E7B5E-39F1-414C-AE7E-4F026FC2CB85}"/>
              </a:ext>
            </a:extLst>
          </p:cNvPr>
          <p:cNvSpPr/>
          <p:nvPr/>
        </p:nvSpPr>
        <p:spPr>
          <a:xfrm>
            <a:off x="3660873" y="1985181"/>
            <a:ext cx="2432181" cy="71207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cap="all" dirty="0"/>
              <a:t>identify factors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639A91F-A886-1A44-8F95-0FE4A49C6C93}"/>
              </a:ext>
            </a:extLst>
          </p:cNvPr>
          <p:cNvSpPr/>
          <p:nvPr/>
        </p:nvSpPr>
        <p:spPr>
          <a:xfrm>
            <a:off x="9479021" y="1963339"/>
            <a:ext cx="2432181" cy="71207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INTERESTING TREND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4938B33-2338-A643-A03F-C9F74C5B39FD}"/>
              </a:ext>
            </a:extLst>
          </p:cNvPr>
          <p:cNvSpPr/>
          <p:nvPr/>
        </p:nvSpPr>
        <p:spPr>
          <a:xfrm>
            <a:off x="6572796" y="1985181"/>
            <a:ext cx="2432181" cy="71207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TURNOVER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8819C08-52B0-7845-BB11-D6F8AE5B5623}"/>
              </a:ext>
            </a:extLst>
          </p:cNvPr>
          <p:cNvSpPr/>
          <p:nvPr/>
        </p:nvSpPr>
        <p:spPr>
          <a:xfrm>
            <a:off x="5027665" y="3974246"/>
            <a:ext cx="2432181" cy="71207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CLASSIFICATION</a:t>
            </a:r>
          </a:p>
        </p:txBody>
      </p:sp>
      <p:pic>
        <p:nvPicPr>
          <p:cNvPr id="11" name="Graphic 10" descr="Chevron arrows">
            <a:extLst>
              <a:ext uri="{FF2B5EF4-FFF2-40B4-BE49-F238E27FC236}">
                <a16:creationId xmlns:a16="http://schemas.microsoft.com/office/drawing/2014/main" id="{56D0BEEB-84B2-B747-8A9A-26F8D69E9CB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1748" y="2119901"/>
            <a:ext cx="365464" cy="365464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1E99717-1BE1-DA4E-8491-6BAA230EAEB2}"/>
              </a:ext>
            </a:extLst>
          </p:cNvPr>
          <p:cNvSpPr/>
          <p:nvPr/>
        </p:nvSpPr>
        <p:spPr>
          <a:xfrm>
            <a:off x="8164668" y="4019318"/>
            <a:ext cx="2432181" cy="71207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3220B65-F478-7544-8790-CE138A3D2C60}"/>
              </a:ext>
            </a:extLst>
          </p:cNvPr>
          <p:cNvSpPr/>
          <p:nvPr/>
        </p:nvSpPr>
        <p:spPr>
          <a:xfrm>
            <a:off x="6570453" y="2855038"/>
            <a:ext cx="2432181" cy="71207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</a:t>
            </a:r>
          </a:p>
        </p:txBody>
      </p:sp>
      <p:pic>
        <p:nvPicPr>
          <p:cNvPr id="26" name="Graphic 25" descr="Chevron arrows">
            <a:extLst>
              <a:ext uri="{FF2B5EF4-FFF2-40B4-BE49-F238E27FC236}">
                <a16:creationId xmlns:a16="http://schemas.microsoft.com/office/drawing/2014/main" id="{7E055AEB-9F66-0343-A76D-DA18E16980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77351" y="2131624"/>
            <a:ext cx="365464" cy="36546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52487E-600F-024A-B158-C31FE97B2C32}"/>
              </a:ext>
            </a:extLst>
          </p:cNvPr>
          <p:cNvCxnSpPr/>
          <p:nvPr/>
        </p:nvCxnSpPr>
        <p:spPr>
          <a:xfrm>
            <a:off x="6135258" y="3748938"/>
            <a:ext cx="0" cy="225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D3C28FC-3018-B343-88A8-4C5FD2572C15}"/>
              </a:ext>
            </a:extLst>
          </p:cNvPr>
          <p:cNvCxnSpPr/>
          <p:nvPr/>
        </p:nvCxnSpPr>
        <p:spPr>
          <a:xfrm>
            <a:off x="9298141" y="3760660"/>
            <a:ext cx="0" cy="225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2B893B-8DED-A540-9632-DA6F8D38A704}"/>
              </a:ext>
            </a:extLst>
          </p:cNvPr>
          <p:cNvCxnSpPr/>
          <p:nvPr/>
        </p:nvCxnSpPr>
        <p:spPr>
          <a:xfrm>
            <a:off x="6123708" y="3746201"/>
            <a:ext cx="3188501" cy="19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EEA8DB-94B3-E74C-8FB9-C9FD13875C2A}"/>
              </a:ext>
            </a:extLst>
          </p:cNvPr>
          <p:cNvCxnSpPr/>
          <p:nvPr/>
        </p:nvCxnSpPr>
        <p:spPr>
          <a:xfrm>
            <a:off x="7706145" y="3557542"/>
            <a:ext cx="0" cy="204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Lightbulb and gear">
            <a:extLst>
              <a:ext uri="{FF2B5EF4-FFF2-40B4-BE49-F238E27FC236}">
                <a16:creationId xmlns:a16="http://schemas.microsoft.com/office/drawing/2014/main" id="{9B97EC54-331F-DF4A-AE85-AA8D79B20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7954" y="1085711"/>
            <a:ext cx="636716" cy="6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4" grpId="0" animBg="1"/>
      <p:bldP spid="17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CC9DA77-395D-BE4B-8CDD-6D12E15A0FA4}"/>
              </a:ext>
            </a:extLst>
          </p:cNvPr>
          <p:cNvSpPr/>
          <p:nvPr/>
        </p:nvSpPr>
        <p:spPr>
          <a:xfrm>
            <a:off x="5481131" y="3337872"/>
            <a:ext cx="4461245" cy="487070"/>
          </a:xfrm>
          <a:prstGeom prst="roundRect">
            <a:avLst/>
          </a:prstGeom>
          <a:gradFill>
            <a:gsLst>
              <a:gs pos="31000">
                <a:schemeClr val="bg1"/>
              </a:gs>
              <a:gs pos="99468">
                <a:srgbClr val="F25E5A"/>
              </a:gs>
              <a:gs pos="98937">
                <a:srgbClr val="F25E5A"/>
              </a:gs>
              <a:gs pos="97875">
                <a:srgbClr val="F25E5A"/>
              </a:gs>
              <a:gs pos="95750">
                <a:srgbClr val="F25E5A"/>
              </a:gs>
              <a:gs pos="91500">
                <a:srgbClr val="F25E5A"/>
              </a:gs>
              <a:gs pos="100000">
                <a:srgbClr val="F25E5A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Over Time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8BA3171-C725-A94B-A272-5EC962C4E2B5}"/>
              </a:ext>
            </a:extLst>
          </p:cNvPr>
          <p:cNvSpPr/>
          <p:nvPr/>
        </p:nvSpPr>
        <p:spPr>
          <a:xfrm>
            <a:off x="4981073" y="4453709"/>
            <a:ext cx="4461245" cy="487070"/>
          </a:xfrm>
          <a:prstGeom prst="roundRect">
            <a:avLst/>
          </a:prstGeom>
          <a:gradFill>
            <a:gsLst>
              <a:gs pos="31000">
                <a:schemeClr val="bg1"/>
              </a:gs>
              <a:gs pos="99468">
                <a:srgbClr val="F25E5A"/>
              </a:gs>
              <a:gs pos="98937">
                <a:srgbClr val="F25E5A"/>
              </a:gs>
              <a:gs pos="97875">
                <a:srgbClr val="F25E5A"/>
              </a:gs>
              <a:gs pos="95750">
                <a:srgbClr val="F25E5A"/>
              </a:gs>
              <a:gs pos="91500">
                <a:srgbClr val="F25E5A"/>
              </a:gs>
              <a:gs pos="100000">
                <a:srgbClr val="F25E5A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</a:t>
            </a:r>
            <a:r>
              <a:rPr lang="en-US" sz="2200" dirty="0"/>
              <a:t>Stock Option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2548D8F-AAE2-9A46-814D-90338D1B8B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0023" y="3824942"/>
            <a:ext cx="3981975" cy="24574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33" name="Picture 32" descr="A lit up city at night&#10;&#10;Description automatically generated">
            <a:extLst>
              <a:ext uri="{FF2B5EF4-FFF2-40B4-BE49-F238E27FC236}">
                <a16:creationId xmlns:a16="http://schemas.microsoft.com/office/drawing/2014/main" id="{D5F67151-F03E-3C40-ABA2-2662E1919C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53" y="1917494"/>
            <a:ext cx="4067198" cy="3393400"/>
          </a:xfrm>
          <a:prstGeom prst="hexagon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</a:t>
            </a:fld>
            <a:endParaRPr lang="en-US" dirty="0"/>
          </a:p>
        </p:txBody>
      </p:sp>
      <p:pic>
        <p:nvPicPr>
          <p:cNvPr id="42" name="Graphic 41" descr="Walk">
            <a:extLst>
              <a:ext uri="{FF2B5EF4-FFF2-40B4-BE49-F238E27FC236}">
                <a16:creationId xmlns:a16="http://schemas.microsoft.com/office/drawing/2014/main" id="{ACDF7A54-503D-EA44-A35A-BD9C4DD37A9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6593" y="416795"/>
            <a:ext cx="479915" cy="479915"/>
          </a:xfrm>
          <a:prstGeom prst="rect">
            <a:avLst/>
          </a:prstGeom>
        </p:spPr>
      </p:pic>
      <p:pic>
        <p:nvPicPr>
          <p:cNvPr id="43" name="Graphic 42" descr="Building">
            <a:extLst>
              <a:ext uri="{FF2B5EF4-FFF2-40B4-BE49-F238E27FC236}">
                <a16:creationId xmlns:a16="http://schemas.microsoft.com/office/drawing/2014/main" id="{BD7C0E5D-F095-9D47-90E8-EA947D310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94939" y="28982"/>
            <a:ext cx="914400" cy="914400"/>
          </a:xfrm>
          <a:prstGeom prst="rect">
            <a:avLst/>
          </a:prstGeom>
        </p:spPr>
      </p:pic>
      <p:pic>
        <p:nvPicPr>
          <p:cNvPr id="44" name="Graphic 43" descr="Briefcase">
            <a:extLst>
              <a:ext uri="{FF2B5EF4-FFF2-40B4-BE49-F238E27FC236}">
                <a16:creationId xmlns:a16="http://schemas.microsoft.com/office/drawing/2014/main" id="{DDB2EC6B-A254-E24E-BA67-8D7D7F66829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156797">
            <a:off x="1243679" y="629432"/>
            <a:ext cx="189797" cy="189797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728DD66-D9A8-CF47-BA58-C6C8390BB2EB}"/>
              </a:ext>
            </a:extLst>
          </p:cNvPr>
          <p:cNvSpPr/>
          <p:nvPr/>
        </p:nvSpPr>
        <p:spPr>
          <a:xfrm flipV="1">
            <a:off x="60663" y="867750"/>
            <a:ext cx="1300025" cy="70341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C058E7-008E-8540-83D4-E8B5F80E21AE}"/>
              </a:ext>
            </a:extLst>
          </p:cNvPr>
          <p:cNvSpPr/>
          <p:nvPr/>
        </p:nvSpPr>
        <p:spPr>
          <a:xfrm>
            <a:off x="4515857" y="1362840"/>
            <a:ext cx="4461245" cy="487070"/>
          </a:xfrm>
          <a:prstGeom prst="roundRect">
            <a:avLst/>
          </a:prstGeom>
          <a:gradFill flip="none" rotWithShape="1">
            <a:gsLst>
              <a:gs pos="31000">
                <a:schemeClr val="bg1"/>
              </a:gs>
              <a:gs pos="99468">
                <a:srgbClr val="F25E5A"/>
              </a:gs>
              <a:gs pos="98937">
                <a:srgbClr val="F25E5A"/>
              </a:gs>
              <a:gs pos="97875">
                <a:srgbClr val="F25E5A"/>
              </a:gs>
              <a:gs pos="95750">
                <a:srgbClr val="F25E5A"/>
              </a:gs>
              <a:gs pos="91500">
                <a:srgbClr val="F25E5A"/>
              </a:gs>
              <a:gs pos="100000">
                <a:srgbClr val="F25E5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</a:t>
            </a:r>
            <a:r>
              <a:rPr lang="en-US" sz="2200" dirty="0"/>
              <a:t>Marital Status 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CAA5605-F0D6-B44B-A565-D485E34D6AEA}"/>
              </a:ext>
            </a:extLst>
          </p:cNvPr>
          <p:cNvSpPr/>
          <p:nvPr/>
        </p:nvSpPr>
        <p:spPr>
          <a:xfrm>
            <a:off x="5022192" y="2262760"/>
            <a:ext cx="4461245" cy="487070"/>
          </a:xfrm>
          <a:prstGeom prst="roundRect">
            <a:avLst/>
          </a:prstGeom>
          <a:gradFill>
            <a:gsLst>
              <a:gs pos="31000">
                <a:schemeClr val="bg1"/>
              </a:gs>
              <a:gs pos="99468">
                <a:srgbClr val="F25E5A"/>
              </a:gs>
              <a:gs pos="98937">
                <a:srgbClr val="F25E5A"/>
              </a:gs>
              <a:gs pos="97875">
                <a:srgbClr val="F25E5A"/>
              </a:gs>
              <a:gs pos="95750">
                <a:srgbClr val="F25E5A"/>
              </a:gs>
              <a:gs pos="91500">
                <a:srgbClr val="F25E5A"/>
              </a:gs>
              <a:gs pos="100000">
                <a:srgbClr val="F25E5A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</a:t>
            </a:r>
            <a:r>
              <a:rPr lang="en-US" sz="2200" dirty="0"/>
              <a:t>Income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B334023-7A77-B643-949E-A1886DCC76F6}"/>
              </a:ext>
            </a:extLst>
          </p:cNvPr>
          <p:cNvSpPr/>
          <p:nvPr/>
        </p:nvSpPr>
        <p:spPr>
          <a:xfrm>
            <a:off x="4564233" y="5356534"/>
            <a:ext cx="4461245" cy="487070"/>
          </a:xfrm>
          <a:prstGeom prst="roundRect">
            <a:avLst/>
          </a:prstGeom>
          <a:gradFill>
            <a:gsLst>
              <a:gs pos="31000">
                <a:schemeClr val="bg1"/>
              </a:gs>
              <a:gs pos="99468">
                <a:srgbClr val="F25E5A"/>
              </a:gs>
              <a:gs pos="98937">
                <a:srgbClr val="F25E5A"/>
              </a:gs>
              <a:gs pos="97875">
                <a:srgbClr val="F25E5A"/>
              </a:gs>
              <a:gs pos="95750">
                <a:srgbClr val="F25E5A"/>
              </a:gs>
              <a:gs pos="91500">
                <a:srgbClr val="F25E5A"/>
              </a:gs>
              <a:gs pos="100000">
                <a:srgbClr val="F25E5A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</a:t>
            </a:r>
            <a:r>
              <a:rPr lang="en-US" sz="2200" dirty="0"/>
              <a:t>Job Involvement</a:t>
            </a:r>
            <a:r>
              <a:rPr lang="en-US" dirty="0"/>
              <a:t> </a:t>
            </a:r>
          </a:p>
        </p:txBody>
      </p:sp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BCC3162A-2A3E-4641-A425-E2BD3A5AD010}"/>
              </a:ext>
            </a:extLst>
          </p:cNvPr>
          <p:cNvSpPr/>
          <p:nvPr/>
        </p:nvSpPr>
        <p:spPr>
          <a:xfrm rot="5400000">
            <a:off x="8756443" y="-84897"/>
            <a:ext cx="3350658" cy="3520458"/>
          </a:xfrm>
          <a:prstGeom prst="diagStripe">
            <a:avLst>
              <a:gd name="adj" fmla="val 57308"/>
            </a:avLst>
          </a:prstGeom>
          <a:solidFill>
            <a:srgbClr val="11B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11B4B7"/>
              </a:highlight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ADEF598B-7DC0-AC45-9D00-7B69D5046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12" y="-55900"/>
            <a:ext cx="4740623" cy="1044024"/>
          </a:xfrm>
        </p:spPr>
        <p:txBody>
          <a:bodyPr/>
          <a:lstStyle/>
          <a:p>
            <a:r>
              <a:rPr lang="en-US" dirty="0">
                <a:solidFill>
                  <a:srgbClr val="F25E5A"/>
                </a:solidFill>
              </a:rPr>
              <a:t>ATTRITION FACTORS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BA518A6D-BC79-7A45-8EA0-DCED570E495E}"/>
              </a:ext>
            </a:extLst>
          </p:cNvPr>
          <p:cNvSpPr txBox="1">
            <a:spLocks/>
          </p:cNvSpPr>
          <p:nvPr/>
        </p:nvSpPr>
        <p:spPr>
          <a:xfrm rot="2655282">
            <a:off x="9115208" y="1072342"/>
            <a:ext cx="3473975" cy="7258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25E5A"/>
                </a:solidFill>
              </a:rPr>
              <a:t>EMPLOYEE RETENTION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6987E461-C256-BC47-A0D9-A94B53CDEC76}"/>
              </a:ext>
            </a:extLst>
          </p:cNvPr>
          <p:cNvSpPr/>
          <p:nvPr/>
        </p:nvSpPr>
        <p:spPr>
          <a:xfrm>
            <a:off x="33453" y="1589780"/>
            <a:ext cx="4628513" cy="3990097"/>
          </a:xfrm>
          <a:prstGeom prst="hexagon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exagon 56">
            <a:extLst>
              <a:ext uri="{FF2B5EF4-FFF2-40B4-BE49-F238E27FC236}">
                <a16:creationId xmlns:a16="http://schemas.microsoft.com/office/drawing/2014/main" id="{01C5A424-5931-1C4B-A3BA-5DED82EE1E8E}"/>
              </a:ext>
            </a:extLst>
          </p:cNvPr>
          <p:cNvSpPr/>
          <p:nvPr/>
        </p:nvSpPr>
        <p:spPr>
          <a:xfrm>
            <a:off x="85494" y="1487353"/>
            <a:ext cx="4859437" cy="4189169"/>
          </a:xfrm>
          <a:prstGeom prst="hexagon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686562C-B832-414E-9D1C-117E4F943BD5}"/>
              </a:ext>
            </a:extLst>
          </p:cNvPr>
          <p:cNvSpPr/>
          <p:nvPr/>
        </p:nvSpPr>
        <p:spPr>
          <a:xfrm>
            <a:off x="4055714" y="1286482"/>
            <a:ext cx="664196" cy="664196"/>
          </a:xfrm>
          <a:prstGeom prst="ellipse">
            <a:avLst/>
          </a:prstGeom>
          <a:solidFill>
            <a:srgbClr val="14B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11B4B7"/>
                </a:highlight>
              </a:rPr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1C624C8-D199-A440-ABBE-2873733476C2}"/>
              </a:ext>
            </a:extLst>
          </p:cNvPr>
          <p:cNvSpPr/>
          <p:nvPr/>
        </p:nvSpPr>
        <p:spPr>
          <a:xfrm flipH="1">
            <a:off x="4515857" y="2179015"/>
            <a:ext cx="664196" cy="664196"/>
          </a:xfrm>
          <a:prstGeom prst="ellipse">
            <a:avLst/>
          </a:prstGeom>
          <a:solidFill>
            <a:srgbClr val="0BB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9B429C2-B718-B34B-AD27-D42B26A647D1}"/>
              </a:ext>
            </a:extLst>
          </p:cNvPr>
          <p:cNvSpPr/>
          <p:nvPr/>
        </p:nvSpPr>
        <p:spPr>
          <a:xfrm>
            <a:off x="4992224" y="3250300"/>
            <a:ext cx="664196" cy="664196"/>
          </a:xfrm>
          <a:prstGeom prst="ellipse">
            <a:avLst/>
          </a:prstGeom>
          <a:solidFill>
            <a:srgbClr val="0BB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11B4B7"/>
                </a:highlight>
              </a:rPr>
              <a:t>3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C7A6799-4358-7D45-8CBF-B126E70DD7F3}"/>
              </a:ext>
            </a:extLst>
          </p:cNvPr>
          <p:cNvSpPr/>
          <p:nvPr/>
        </p:nvSpPr>
        <p:spPr>
          <a:xfrm>
            <a:off x="4508478" y="4342844"/>
            <a:ext cx="664196" cy="664196"/>
          </a:xfrm>
          <a:prstGeom prst="ellipse">
            <a:avLst/>
          </a:prstGeom>
          <a:solidFill>
            <a:srgbClr val="00B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42DAFC-6AE8-5840-B6F4-29F6D3B271CE}"/>
              </a:ext>
            </a:extLst>
          </p:cNvPr>
          <p:cNvSpPr/>
          <p:nvPr/>
        </p:nvSpPr>
        <p:spPr>
          <a:xfrm>
            <a:off x="4083028" y="5236306"/>
            <a:ext cx="664196" cy="664196"/>
          </a:xfrm>
          <a:prstGeom prst="ellipse">
            <a:avLst/>
          </a:prstGeom>
          <a:solidFill>
            <a:srgbClr val="14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551B46-5D64-5148-BD05-9AA926C404D6}"/>
              </a:ext>
            </a:extLst>
          </p:cNvPr>
          <p:cNvSpPr/>
          <p:nvPr/>
        </p:nvSpPr>
        <p:spPr>
          <a:xfrm>
            <a:off x="1371839" y="910782"/>
            <a:ext cx="3767382" cy="77342"/>
          </a:xfrm>
          <a:prstGeom prst="rect">
            <a:avLst/>
          </a:prstGeom>
          <a:solidFill>
            <a:srgbClr val="11B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1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8" grpId="0" animBg="1"/>
      <p:bldP spid="32" grpId="0" animBg="1"/>
      <p:bldP spid="37" grpId="0" animBg="1"/>
      <p:bldP spid="10" grpId="0" animBg="1"/>
      <p:bldP spid="50" grpId="0"/>
      <p:bldP spid="49" grpId="0" animBg="1"/>
      <p:bldP spid="46" grpId="0" animBg="1"/>
      <p:bldP spid="41" grpId="0" animBg="1"/>
      <p:bldP spid="48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14411E5-9018-5D4E-A460-E16312D55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D47914-E8EC-EC42-88D7-CDD3378567A6}"/>
              </a:ext>
            </a:extLst>
          </p:cNvPr>
          <p:cNvSpPr/>
          <p:nvPr/>
        </p:nvSpPr>
        <p:spPr>
          <a:xfrm>
            <a:off x="0" y="5894024"/>
            <a:ext cx="12192000" cy="963976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27" descr="Beige rectangle">
            <a:extLst>
              <a:ext uri="{FF2B5EF4-FFF2-40B4-BE49-F238E27FC236}">
                <a16:creationId xmlns:a16="http://schemas.microsoft.com/office/drawing/2014/main" id="{B3904CB4-B2AF-BA42-B942-D50F9ECF8A55}"/>
              </a:ext>
            </a:extLst>
          </p:cNvPr>
          <p:cNvSpPr/>
          <p:nvPr/>
        </p:nvSpPr>
        <p:spPr>
          <a:xfrm flipV="1">
            <a:off x="954879" y="1126347"/>
            <a:ext cx="2808000" cy="70342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rgbClr val="11B4B7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54B5A-1484-1449-BE08-EA9A1FB33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253" y="683949"/>
            <a:ext cx="2727021" cy="61072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25E5A"/>
                </a:solidFill>
              </a:rPr>
              <a:t>ATTRITION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AE2462-CF6F-034D-A059-1A7E3986243E}"/>
              </a:ext>
            </a:extLst>
          </p:cNvPr>
          <p:cNvSpPr/>
          <p:nvPr/>
        </p:nvSpPr>
        <p:spPr>
          <a:xfrm>
            <a:off x="11677880" y="6257577"/>
            <a:ext cx="264405" cy="264405"/>
          </a:xfrm>
          <a:prstGeom prst="ellipse">
            <a:avLst/>
          </a:prstGeom>
          <a:solidFill>
            <a:srgbClr val="F0C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2C5D4C-6456-C649-BBAB-9DD1AF9D6C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786" y="1618581"/>
            <a:ext cx="4177197" cy="25261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BEF50-32C6-0940-9EA2-215C4D3A3D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18581"/>
            <a:ext cx="4093220" cy="25261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5C18AB-4A3E-EA45-A090-21A27F7FE71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3220" y="1618581"/>
            <a:ext cx="4096897" cy="25283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5" name="Graphic 14" descr="Walk">
            <a:extLst>
              <a:ext uri="{FF2B5EF4-FFF2-40B4-BE49-F238E27FC236}">
                <a16:creationId xmlns:a16="http://schemas.microsoft.com/office/drawing/2014/main" id="{DBFD49BF-9B40-F54C-8348-F8E7F60700C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67" y="716860"/>
            <a:ext cx="479915" cy="479915"/>
          </a:xfrm>
          <a:prstGeom prst="rect">
            <a:avLst/>
          </a:prstGeom>
        </p:spPr>
      </p:pic>
      <p:pic>
        <p:nvPicPr>
          <p:cNvPr id="16" name="Graphic 15" descr="Building">
            <a:extLst>
              <a:ext uri="{FF2B5EF4-FFF2-40B4-BE49-F238E27FC236}">
                <a16:creationId xmlns:a16="http://schemas.microsoft.com/office/drawing/2014/main" id="{88D6EBC9-6632-1C4D-8E81-0043739A48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13" y="329047"/>
            <a:ext cx="914400" cy="914400"/>
          </a:xfrm>
          <a:prstGeom prst="rect">
            <a:avLst/>
          </a:prstGeom>
        </p:spPr>
      </p:pic>
      <p:pic>
        <p:nvPicPr>
          <p:cNvPr id="17" name="Graphic 16" descr="Briefcase">
            <a:extLst>
              <a:ext uri="{FF2B5EF4-FFF2-40B4-BE49-F238E27FC236}">
                <a16:creationId xmlns:a16="http://schemas.microsoft.com/office/drawing/2014/main" id="{9B58216E-DA5B-434D-A11B-7071E1F5498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9156797">
            <a:off x="1122353" y="929497"/>
            <a:ext cx="189797" cy="18979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8527580-B62F-9C49-8946-2757ED204682}"/>
              </a:ext>
            </a:extLst>
          </p:cNvPr>
          <p:cNvSpPr/>
          <p:nvPr/>
        </p:nvSpPr>
        <p:spPr>
          <a:xfrm flipV="1">
            <a:off x="28275" y="1167810"/>
            <a:ext cx="1300025" cy="45719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4F71DD7C-1E17-3A45-8CED-2A66D0B002CC}"/>
              </a:ext>
            </a:extLst>
          </p:cNvPr>
          <p:cNvSpPr/>
          <p:nvPr/>
        </p:nvSpPr>
        <p:spPr>
          <a:xfrm>
            <a:off x="-3" y="5034709"/>
            <a:ext cx="2821261" cy="665064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              </a:t>
            </a:r>
            <a:r>
              <a:rPr lang="en-US" dirty="0"/>
              <a:t>MARITAL STATUS</a:t>
            </a:r>
          </a:p>
        </p:txBody>
      </p:sp>
      <p:pic>
        <p:nvPicPr>
          <p:cNvPr id="23" name="Graphic 22" descr="Wedding rings">
            <a:extLst>
              <a:ext uri="{FF2B5EF4-FFF2-40B4-BE49-F238E27FC236}">
                <a16:creationId xmlns:a16="http://schemas.microsoft.com/office/drawing/2014/main" id="{0BCF0E0D-DFBD-7047-92FB-87734CF43EF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9489" y="5202416"/>
            <a:ext cx="359966" cy="3599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7A77CD-BBF6-B644-9138-B4F1A3C4878B}"/>
              </a:ext>
            </a:extLst>
          </p:cNvPr>
          <p:cNvSpPr txBox="1"/>
          <p:nvPr/>
        </p:nvSpPr>
        <p:spPr>
          <a:xfrm>
            <a:off x="4093220" y="4648887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attrition among single employee</a:t>
            </a:r>
          </a:p>
        </p:txBody>
      </p:sp>
    </p:spTree>
    <p:extLst>
      <p:ext uri="{BB962C8B-B14F-4D97-AF65-F5344CB8AC3E}">
        <p14:creationId xmlns:p14="http://schemas.microsoft.com/office/powerpoint/2010/main" val="148998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FDF0966-8824-F847-825C-459383758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F4BE423-9FB2-FB40-97C9-7285C2855603}"/>
              </a:ext>
            </a:extLst>
          </p:cNvPr>
          <p:cNvSpPr/>
          <p:nvPr/>
        </p:nvSpPr>
        <p:spPr>
          <a:xfrm>
            <a:off x="0" y="5894024"/>
            <a:ext cx="12192000" cy="963976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27" descr="Beige rectangle">
            <a:extLst>
              <a:ext uri="{FF2B5EF4-FFF2-40B4-BE49-F238E27FC236}">
                <a16:creationId xmlns:a16="http://schemas.microsoft.com/office/drawing/2014/main" id="{B3904CB4-B2AF-BA42-B942-D50F9ECF8A55}"/>
              </a:ext>
            </a:extLst>
          </p:cNvPr>
          <p:cNvSpPr/>
          <p:nvPr/>
        </p:nvSpPr>
        <p:spPr>
          <a:xfrm flipV="1">
            <a:off x="954879" y="1126347"/>
            <a:ext cx="2808000" cy="70342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rgbClr val="11B4B7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54B5A-1484-1449-BE08-EA9A1FB33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253" y="683949"/>
            <a:ext cx="2727021" cy="61072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25E5A"/>
                </a:solidFill>
              </a:rPr>
              <a:t>ATTRITION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AE2462-CF6F-034D-A059-1A7E3986243E}"/>
              </a:ext>
            </a:extLst>
          </p:cNvPr>
          <p:cNvSpPr/>
          <p:nvPr/>
        </p:nvSpPr>
        <p:spPr>
          <a:xfrm>
            <a:off x="11677880" y="6257577"/>
            <a:ext cx="264405" cy="264405"/>
          </a:xfrm>
          <a:prstGeom prst="ellipse">
            <a:avLst/>
          </a:prstGeom>
          <a:solidFill>
            <a:srgbClr val="F0C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15" name="Graphic 14" descr="Walk">
            <a:extLst>
              <a:ext uri="{FF2B5EF4-FFF2-40B4-BE49-F238E27FC236}">
                <a16:creationId xmlns:a16="http://schemas.microsoft.com/office/drawing/2014/main" id="{DBFD49BF-9B40-F54C-8348-F8E7F60700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267" y="716860"/>
            <a:ext cx="479915" cy="479915"/>
          </a:xfrm>
          <a:prstGeom prst="rect">
            <a:avLst/>
          </a:prstGeom>
        </p:spPr>
      </p:pic>
      <p:pic>
        <p:nvPicPr>
          <p:cNvPr id="16" name="Graphic 15" descr="Building">
            <a:extLst>
              <a:ext uri="{FF2B5EF4-FFF2-40B4-BE49-F238E27FC236}">
                <a16:creationId xmlns:a16="http://schemas.microsoft.com/office/drawing/2014/main" id="{88D6EBC9-6632-1C4D-8E81-0043739A48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513" y="329047"/>
            <a:ext cx="914400" cy="914400"/>
          </a:xfrm>
          <a:prstGeom prst="rect">
            <a:avLst/>
          </a:prstGeom>
        </p:spPr>
      </p:pic>
      <p:pic>
        <p:nvPicPr>
          <p:cNvPr id="17" name="Graphic 16" descr="Briefcase">
            <a:extLst>
              <a:ext uri="{FF2B5EF4-FFF2-40B4-BE49-F238E27FC236}">
                <a16:creationId xmlns:a16="http://schemas.microsoft.com/office/drawing/2014/main" id="{9B58216E-DA5B-434D-A11B-7071E1F5498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156797">
            <a:off x="1122353" y="929497"/>
            <a:ext cx="189797" cy="18979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8527580-B62F-9C49-8946-2757ED204682}"/>
              </a:ext>
            </a:extLst>
          </p:cNvPr>
          <p:cNvSpPr/>
          <p:nvPr/>
        </p:nvSpPr>
        <p:spPr>
          <a:xfrm flipV="1">
            <a:off x="28275" y="1167810"/>
            <a:ext cx="1300025" cy="45719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4053D32C-1EE2-5845-99F5-1DAE1EAC1A36}"/>
              </a:ext>
            </a:extLst>
          </p:cNvPr>
          <p:cNvSpPr/>
          <p:nvPr/>
        </p:nvSpPr>
        <p:spPr>
          <a:xfrm>
            <a:off x="-3" y="5034709"/>
            <a:ext cx="2832413" cy="665064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INCOME ANALYSIS </a:t>
            </a:r>
          </a:p>
        </p:txBody>
      </p:sp>
      <p:pic>
        <p:nvPicPr>
          <p:cNvPr id="4" name="Graphic 3" descr="Dollar">
            <a:extLst>
              <a:ext uri="{FF2B5EF4-FFF2-40B4-BE49-F238E27FC236}">
                <a16:creationId xmlns:a16="http://schemas.microsoft.com/office/drawing/2014/main" id="{9936BEE4-F441-E64D-B5C0-6F7D20D61CF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" y="5117450"/>
            <a:ext cx="529708" cy="5297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D90A67-9042-1542-AC63-65431E930D50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5660" y="1658244"/>
            <a:ext cx="4678616" cy="30698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DF6B7B-8FCF-B545-A754-91FD5E25912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428" y="1695018"/>
            <a:ext cx="4507321" cy="29650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91836F-FC7C-DA48-9435-E68F28E994C2}"/>
              </a:ext>
            </a:extLst>
          </p:cNvPr>
          <p:cNvSpPr txBox="1"/>
          <p:nvPr/>
        </p:nvSpPr>
        <p:spPr>
          <a:xfrm>
            <a:off x="4462882" y="5352355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Job Hopper – Low wage employee </a:t>
            </a:r>
          </a:p>
        </p:txBody>
      </p:sp>
    </p:spTree>
    <p:extLst>
      <p:ext uri="{BB962C8B-B14F-4D97-AF65-F5344CB8AC3E}">
        <p14:creationId xmlns:p14="http://schemas.microsoft.com/office/powerpoint/2010/main" val="408251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669D4B-3A20-6349-A99E-B47B859DC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1666" y="1886118"/>
            <a:ext cx="3154775" cy="3138761"/>
          </a:xfrm>
          <a:prstGeom prst="ellipse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676642B0-09C7-E042-BF4E-7D10BEFEF7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7009" y="1911861"/>
            <a:ext cx="3107214" cy="3138760"/>
          </a:xfrm>
          <a:prstGeom prst="ellipse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7DA3623-D751-E545-9CE2-F69F31E98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9EE62C-5655-A54A-AF28-829BDE362168}"/>
              </a:ext>
            </a:extLst>
          </p:cNvPr>
          <p:cNvSpPr/>
          <p:nvPr/>
        </p:nvSpPr>
        <p:spPr>
          <a:xfrm>
            <a:off x="0" y="5894024"/>
            <a:ext cx="12192000" cy="963976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EB5FBF-344A-0943-94FC-DBFED236B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E41F468-C170-574F-AD89-110977D4DE13}"/>
              </a:ext>
            </a:extLst>
          </p:cNvPr>
          <p:cNvSpPr txBox="1">
            <a:spLocks/>
          </p:cNvSpPr>
          <p:nvPr/>
        </p:nvSpPr>
        <p:spPr>
          <a:xfrm>
            <a:off x="1197253" y="683949"/>
            <a:ext cx="2727021" cy="61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F25E5A"/>
                </a:solidFill>
              </a:rPr>
              <a:t>ATTRITION</a:t>
            </a:r>
            <a:endParaRPr lang="en-US" dirty="0">
              <a:solidFill>
                <a:srgbClr val="F25E5A"/>
              </a:solidFill>
            </a:endParaRPr>
          </a:p>
        </p:txBody>
      </p:sp>
      <p:pic>
        <p:nvPicPr>
          <p:cNvPr id="7" name="Graphic 6" descr="Walk">
            <a:extLst>
              <a:ext uri="{FF2B5EF4-FFF2-40B4-BE49-F238E27FC236}">
                <a16:creationId xmlns:a16="http://schemas.microsoft.com/office/drawing/2014/main" id="{A37FFF6B-D5AB-F34D-A8D7-8DE420762FE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267" y="716860"/>
            <a:ext cx="479915" cy="479915"/>
          </a:xfrm>
          <a:prstGeom prst="rect">
            <a:avLst/>
          </a:prstGeom>
        </p:spPr>
      </p:pic>
      <p:pic>
        <p:nvPicPr>
          <p:cNvPr id="8" name="Graphic 7" descr="Building">
            <a:extLst>
              <a:ext uri="{FF2B5EF4-FFF2-40B4-BE49-F238E27FC236}">
                <a16:creationId xmlns:a16="http://schemas.microsoft.com/office/drawing/2014/main" id="{8C30AD77-C079-5F4E-8AAB-8609E5196C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13" y="329047"/>
            <a:ext cx="914400" cy="914400"/>
          </a:xfrm>
          <a:prstGeom prst="rect">
            <a:avLst/>
          </a:prstGeom>
        </p:spPr>
      </p:pic>
      <p:pic>
        <p:nvPicPr>
          <p:cNvPr id="9" name="Graphic 8" descr="Briefcase">
            <a:extLst>
              <a:ext uri="{FF2B5EF4-FFF2-40B4-BE49-F238E27FC236}">
                <a16:creationId xmlns:a16="http://schemas.microsoft.com/office/drawing/2014/main" id="{2909ECF5-0F10-7245-8EC7-30BBF605419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156797">
            <a:off x="1122353" y="929497"/>
            <a:ext cx="189797" cy="1897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CDD90A-2513-C544-BA76-FE3396128030}"/>
              </a:ext>
            </a:extLst>
          </p:cNvPr>
          <p:cNvSpPr/>
          <p:nvPr/>
        </p:nvSpPr>
        <p:spPr>
          <a:xfrm flipV="1">
            <a:off x="28275" y="1167810"/>
            <a:ext cx="1300025" cy="45719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F41D0C57-1049-0B4E-AAD9-60C5D51848F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4531" y="2610231"/>
            <a:ext cx="1773887" cy="1773887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56E246-77C7-5947-B659-FD3C7797F89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0206" y="2556013"/>
            <a:ext cx="1856660" cy="1824727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7D21C8E-A2C1-B24A-8D7B-AEBD262D8762}"/>
              </a:ext>
            </a:extLst>
          </p:cNvPr>
          <p:cNvSpPr/>
          <p:nvPr/>
        </p:nvSpPr>
        <p:spPr>
          <a:xfrm>
            <a:off x="5147620" y="1471962"/>
            <a:ext cx="699389" cy="307777"/>
          </a:xfrm>
          <a:prstGeom prst="rect">
            <a:avLst/>
          </a:prstGeom>
          <a:noFill/>
          <a:ln w="9525" cap="flat" cmpd="sng" algn="ctr">
            <a:solidFill>
              <a:srgbClr val="FF1B3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YES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E50B5A-9460-8D43-9167-C65182F1F06E}"/>
              </a:ext>
            </a:extLst>
          </p:cNvPr>
          <p:cNvSpPr/>
          <p:nvPr/>
        </p:nvSpPr>
        <p:spPr>
          <a:xfrm>
            <a:off x="9395824" y="1471018"/>
            <a:ext cx="699389" cy="307777"/>
          </a:xfrm>
          <a:prstGeom prst="rect">
            <a:avLst/>
          </a:prstGeom>
          <a:noFill/>
          <a:ln w="9525" cap="flat" cmpd="sng" algn="ctr">
            <a:solidFill>
              <a:srgbClr val="FF1B3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NO</a:t>
            </a:r>
          </a:p>
        </p:txBody>
      </p:sp>
      <p:pic>
        <p:nvPicPr>
          <p:cNvPr id="24" name="Graphic 23" descr="Worried face with no fill">
            <a:extLst>
              <a:ext uri="{FF2B5EF4-FFF2-40B4-BE49-F238E27FC236}">
                <a16:creationId xmlns:a16="http://schemas.microsoft.com/office/drawing/2014/main" id="{3C031725-03CB-2249-9A9F-29C20B250BA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7920" y="2623408"/>
            <a:ext cx="406943" cy="406943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5643BE27-B450-9A48-BB8A-DABC93E83925}"/>
              </a:ext>
            </a:extLst>
          </p:cNvPr>
          <p:cNvSpPr txBox="1">
            <a:spLocks/>
          </p:cNvSpPr>
          <p:nvPr/>
        </p:nvSpPr>
        <p:spPr>
          <a:xfrm>
            <a:off x="707111" y="2645871"/>
            <a:ext cx="3260453" cy="406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058AF3"/>
                </a:solidFill>
              </a:rPr>
              <a:t>Reduction in performance 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09F51FD-F858-D74B-8E8D-7DB7CC41B711}"/>
              </a:ext>
            </a:extLst>
          </p:cNvPr>
          <p:cNvSpPr txBox="1">
            <a:spLocks/>
          </p:cNvSpPr>
          <p:nvPr/>
        </p:nvSpPr>
        <p:spPr>
          <a:xfrm>
            <a:off x="725698" y="3277770"/>
            <a:ext cx="2845479" cy="406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058AF3"/>
                </a:solidFill>
              </a:rPr>
              <a:t>Health</a:t>
            </a:r>
            <a:r>
              <a:rPr lang="en-US" sz="2400" dirty="0">
                <a:solidFill>
                  <a:srgbClr val="058AF3"/>
                </a:solidFill>
              </a:rPr>
              <a:t> and Stress 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4A7F90C-E488-5447-BA2A-0F1C9B3DE966}"/>
              </a:ext>
            </a:extLst>
          </p:cNvPr>
          <p:cNvSpPr txBox="1">
            <a:spLocks/>
          </p:cNvSpPr>
          <p:nvPr/>
        </p:nvSpPr>
        <p:spPr>
          <a:xfrm>
            <a:off x="703406" y="3924544"/>
            <a:ext cx="1955661" cy="57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 dirty="0">
                <a:solidFill>
                  <a:srgbClr val="058AF3"/>
                </a:solidFill>
              </a:rPr>
              <a:t>Turnover</a:t>
            </a:r>
            <a:r>
              <a:rPr lang="en-US" sz="2000" dirty="0">
                <a:solidFill>
                  <a:srgbClr val="058AF3"/>
                </a:solidFill>
              </a:rPr>
              <a:t> </a:t>
            </a:r>
          </a:p>
        </p:txBody>
      </p:sp>
      <p:pic>
        <p:nvPicPr>
          <p:cNvPr id="29" name="Graphic 28" descr="Arrow Straight">
            <a:extLst>
              <a:ext uri="{FF2B5EF4-FFF2-40B4-BE49-F238E27FC236}">
                <a16:creationId xmlns:a16="http://schemas.microsoft.com/office/drawing/2014/main" id="{C6D1FEEF-C485-E143-9D21-E3F4B0F67B62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585483" y="3311384"/>
            <a:ext cx="284956" cy="284956"/>
          </a:xfrm>
          <a:prstGeom prst="rect">
            <a:avLst/>
          </a:prstGeom>
        </p:spPr>
      </p:pic>
      <p:pic>
        <p:nvPicPr>
          <p:cNvPr id="30" name="Graphic 29" descr="Arrow Straight">
            <a:extLst>
              <a:ext uri="{FF2B5EF4-FFF2-40B4-BE49-F238E27FC236}">
                <a16:creationId xmlns:a16="http://schemas.microsoft.com/office/drawing/2014/main" id="{5FF2128F-C7D9-8947-BB3D-7D46CEA333D5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3135394" y="3352274"/>
            <a:ext cx="284956" cy="284956"/>
          </a:xfrm>
          <a:prstGeom prst="rect">
            <a:avLst/>
          </a:prstGeom>
        </p:spPr>
      </p:pic>
      <p:pic>
        <p:nvPicPr>
          <p:cNvPr id="31" name="Graphic 30" descr="Worried face with no fill">
            <a:extLst>
              <a:ext uri="{FF2B5EF4-FFF2-40B4-BE49-F238E27FC236}">
                <a16:creationId xmlns:a16="http://schemas.microsoft.com/office/drawing/2014/main" id="{2CA1F4F6-B893-534E-87AD-71D711903F3F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5354" y="3244156"/>
            <a:ext cx="406943" cy="406943"/>
          </a:xfrm>
          <a:prstGeom prst="rect">
            <a:avLst/>
          </a:prstGeom>
        </p:spPr>
      </p:pic>
      <p:pic>
        <p:nvPicPr>
          <p:cNvPr id="32" name="Graphic 31" descr="Arrow Straight">
            <a:extLst>
              <a:ext uri="{FF2B5EF4-FFF2-40B4-BE49-F238E27FC236}">
                <a16:creationId xmlns:a16="http://schemas.microsoft.com/office/drawing/2014/main" id="{D0BBC20C-DD00-4F46-B1A6-072D99C8FEA8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2507207" y="4039929"/>
            <a:ext cx="284956" cy="284956"/>
          </a:xfrm>
          <a:prstGeom prst="rect">
            <a:avLst/>
          </a:prstGeom>
        </p:spPr>
      </p:pic>
      <p:pic>
        <p:nvPicPr>
          <p:cNvPr id="33" name="Graphic 32" descr="Worried face with no fill">
            <a:extLst>
              <a:ext uri="{FF2B5EF4-FFF2-40B4-BE49-F238E27FC236}">
                <a16:creationId xmlns:a16="http://schemas.microsoft.com/office/drawing/2014/main" id="{C87137E1-3396-444E-BE98-E350D4C097B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2788" y="3942962"/>
            <a:ext cx="406943" cy="406943"/>
          </a:xfrm>
          <a:prstGeom prst="rect">
            <a:avLst/>
          </a:prstGeom>
        </p:spPr>
      </p:pic>
      <p:sp>
        <p:nvSpPr>
          <p:cNvPr id="34" name="Snip Single Corner Rectangle 33">
            <a:extLst>
              <a:ext uri="{FF2B5EF4-FFF2-40B4-BE49-F238E27FC236}">
                <a16:creationId xmlns:a16="http://schemas.microsoft.com/office/drawing/2014/main" id="{38D4927A-F48A-0448-93EF-0793C49C9920}"/>
              </a:ext>
            </a:extLst>
          </p:cNvPr>
          <p:cNvSpPr/>
          <p:nvPr/>
        </p:nvSpPr>
        <p:spPr>
          <a:xfrm>
            <a:off x="0" y="4939955"/>
            <a:ext cx="2833141" cy="694761"/>
          </a:xfrm>
          <a:prstGeom prst="snip1Rect">
            <a:avLst/>
          </a:prstGeom>
          <a:solidFill>
            <a:srgbClr val="F1CFA4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</a:t>
            </a:r>
            <a:r>
              <a:rPr lang="en-US" sz="2400" dirty="0">
                <a:solidFill>
                  <a:schemeClr val="bg1"/>
                </a:solidFill>
              </a:rPr>
              <a:t>OVER TIME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6" name="Graphic 35" descr="Clock">
            <a:extLst>
              <a:ext uri="{FF2B5EF4-FFF2-40B4-BE49-F238E27FC236}">
                <a16:creationId xmlns:a16="http://schemas.microsoft.com/office/drawing/2014/main" id="{F9CED996-5B3F-0D4A-B294-24402C4AFD2E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577" y="5017946"/>
            <a:ext cx="554920" cy="554920"/>
          </a:xfrm>
          <a:prstGeom prst="rect">
            <a:avLst/>
          </a:prstGeom>
        </p:spPr>
      </p:pic>
      <p:sp>
        <p:nvSpPr>
          <p:cNvPr id="37" name="object 27" descr="Beige rectangle">
            <a:extLst>
              <a:ext uri="{FF2B5EF4-FFF2-40B4-BE49-F238E27FC236}">
                <a16:creationId xmlns:a16="http://schemas.microsoft.com/office/drawing/2014/main" id="{646CE281-EE1E-D540-8E3B-6E69526EC907}"/>
              </a:ext>
            </a:extLst>
          </p:cNvPr>
          <p:cNvSpPr/>
          <p:nvPr/>
        </p:nvSpPr>
        <p:spPr>
          <a:xfrm flipV="1">
            <a:off x="1021785" y="1126347"/>
            <a:ext cx="2808000" cy="70342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rgbClr val="11B4B7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28D5A56-604D-5648-AE2D-CA55549BD9D4}"/>
              </a:ext>
            </a:extLst>
          </p:cNvPr>
          <p:cNvSpPr/>
          <p:nvPr/>
        </p:nvSpPr>
        <p:spPr>
          <a:xfrm>
            <a:off x="11679815" y="6270546"/>
            <a:ext cx="269481" cy="269481"/>
          </a:xfrm>
          <a:prstGeom prst="ellipse">
            <a:avLst/>
          </a:prstGeom>
          <a:solidFill>
            <a:srgbClr val="F1C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63F61-0004-9C46-BF5A-CDB2D6764C97}"/>
              </a:ext>
            </a:extLst>
          </p:cNvPr>
          <p:cNvSpPr txBox="1"/>
          <p:nvPr/>
        </p:nvSpPr>
        <p:spPr>
          <a:xfrm>
            <a:off x="8751483" y="1122180"/>
            <a:ext cx="1916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Over Time Vs Attrition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B2DE75-E33E-7347-BF5E-F3169E012F11}"/>
              </a:ext>
            </a:extLst>
          </p:cNvPr>
          <p:cNvSpPr txBox="1"/>
          <p:nvPr/>
        </p:nvSpPr>
        <p:spPr>
          <a:xfrm>
            <a:off x="4642349" y="1162800"/>
            <a:ext cx="1916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Over Time Vs Attrition</a:t>
            </a:r>
          </a:p>
        </p:txBody>
      </p:sp>
      <p:pic>
        <p:nvPicPr>
          <p:cNvPr id="42" name="Picture 41" descr="A picture containing table&#10;&#10;Description automatically generated">
            <a:extLst>
              <a:ext uri="{FF2B5EF4-FFF2-40B4-BE49-F238E27FC236}">
                <a16:creationId xmlns:a16="http://schemas.microsoft.com/office/drawing/2014/main" id="{FCF19F33-DFA8-E540-9442-6FB58BF7371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9063" y="3130723"/>
            <a:ext cx="683934" cy="72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3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5" grpId="0"/>
      <p:bldP spid="26" grpId="0"/>
      <p:bldP spid="27" grpId="0"/>
      <p:bldP spid="16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0BEA2C3-A932-AC4D-94C5-8A04872DA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D47914-E8EC-EC42-88D7-CDD3378567A6}"/>
              </a:ext>
            </a:extLst>
          </p:cNvPr>
          <p:cNvSpPr/>
          <p:nvPr/>
        </p:nvSpPr>
        <p:spPr>
          <a:xfrm>
            <a:off x="0" y="5894024"/>
            <a:ext cx="12192000" cy="963976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27" descr="Beige rectangle">
            <a:extLst>
              <a:ext uri="{FF2B5EF4-FFF2-40B4-BE49-F238E27FC236}">
                <a16:creationId xmlns:a16="http://schemas.microsoft.com/office/drawing/2014/main" id="{B3904CB4-B2AF-BA42-B942-D50F9ECF8A55}"/>
              </a:ext>
            </a:extLst>
          </p:cNvPr>
          <p:cNvSpPr/>
          <p:nvPr/>
        </p:nvSpPr>
        <p:spPr>
          <a:xfrm flipV="1">
            <a:off x="954879" y="1126347"/>
            <a:ext cx="2808000" cy="70342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rgbClr val="11B4B7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54B5A-1484-1449-BE08-EA9A1FB33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253" y="683949"/>
            <a:ext cx="2727021" cy="61072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25E5A"/>
                </a:solidFill>
              </a:rPr>
              <a:t>ATTRITION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AE2462-CF6F-034D-A059-1A7E3986243E}"/>
              </a:ext>
            </a:extLst>
          </p:cNvPr>
          <p:cNvSpPr/>
          <p:nvPr/>
        </p:nvSpPr>
        <p:spPr>
          <a:xfrm>
            <a:off x="11677880" y="6257577"/>
            <a:ext cx="264405" cy="264405"/>
          </a:xfrm>
          <a:prstGeom prst="ellipse">
            <a:avLst/>
          </a:prstGeom>
          <a:solidFill>
            <a:srgbClr val="F0C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pic>
        <p:nvPicPr>
          <p:cNvPr id="15" name="Graphic 14" descr="Walk">
            <a:extLst>
              <a:ext uri="{FF2B5EF4-FFF2-40B4-BE49-F238E27FC236}">
                <a16:creationId xmlns:a16="http://schemas.microsoft.com/office/drawing/2014/main" id="{DBFD49BF-9B40-F54C-8348-F8E7F60700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67" y="716860"/>
            <a:ext cx="479915" cy="479915"/>
          </a:xfrm>
          <a:prstGeom prst="rect">
            <a:avLst/>
          </a:prstGeom>
        </p:spPr>
      </p:pic>
      <p:pic>
        <p:nvPicPr>
          <p:cNvPr id="16" name="Graphic 15" descr="Building">
            <a:extLst>
              <a:ext uri="{FF2B5EF4-FFF2-40B4-BE49-F238E27FC236}">
                <a16:creationId xmlns:a16="http://schemas.microsoft.com/office/drawing/2014/main" id="{88D6EBC9-6632-1C4D-8E81-0043739A48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13" y="329047"/>
            <a:ext cx="914400" cy="914400"/>
          </a:xfrm>
          <a:prstGeom prst="rect">
            <a:avLst/>
          </a:prstGeom>
        </p:spPr>
      </p:pic>
      <p:pic>
        <p:nvPicPr>
          <p:cNvPr id="17" name="Graphic 16" descr="Briefcase">
            <a:extLst>
              <a:ext uri="{FF2B5EF4-FFF2-40B4-BE49-F238E27FC236}">
                <a16:creationId xmlns:a16="http://schemas.microsoft.com/office/drawing/2014/main" id="{9B58216E-DA5B-434D-A11B-7071E1F5498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156797">
            <a:off x="1122353" y="929497"/>
            <a:ext cx="189797" cy="18979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8527580-B62F-9C49-8946-2757ED204682}"/>
              </a:ext>
            </a:extLst>
          </p:cNvPr>
          <p:cNvSpPr/>
          <p:nvPr/>
        </p:nvSpPr>
        <p:spPr>
          <a:xfrm flipV="1">
            <a:off x="28275" y="1167810"/>
            <a:ext cx="1300025" cy="45719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6A5956-8D23-C045-863C-E4EB357632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" y="1636748"/>
            <a:ext cx="4364669" cy="26936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B1EED-9D12-CE41-8B22-E64FB91AD3C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7060" y="1633085"/>
            <a:ext cx="4364939" cy="26937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CB4C91-36E6-1544-BAF1-EB549BB9D22D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274" y="1633085"/>
            <a:ext cx="3946854" cy="2693625"/>
          </a:xfrm>
          <a:prstGeom prst="rect">
            <a:avLst/>
          </a:prstGeom>
        </p:spPr>
      </p:pic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4053D32C-1EE2-5845-99F5-1DAE1EAC1A36}"/>
              </a:ext>
            </a:extLst>
          </p:cNvPr>
          <p:cNvSpPr/>
          <p:nvPr/>
        </p:nvSpPr>
        <p:spPr>
          <a:xfrm>
            <a:off x="-3" y="5034709"/>
            <a:ext cx="2765505" cy="665064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              </a:t>
            </a:r>
            <a:r>
              <a:rPr lang="en-US" dirty="0"/>
              <a:t>STOCK OPTION</a:t>
            </a:r>
          </a:p>
        </p:txBody>
      </p:sp>
      <p:pic>
        <p:nvPicPr>
          <p:cNvPr id="21" name="Graphic 20" descr="Money">
            <a:extLst>
              <a:ext uri="{FF2B5EF4-FFF2-40B4-BE49-F238E27FC236}">
                <a16:creationId xmlns:a16="http://schemas.microsoft.com/office/drawing/2014/main" id="{2AF925FA-7542-344F-84A1-3D778CAFB1F5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0593" y="5182941"/>
            <a:ext cx="370983" cy="3709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6C169-1DCF-7F4E-88D9-B859A8538781}"/>
              </a:ext>
            </a:extLst>
          </p:cNvPr>
          <p:cNvSpPr txBox="1"/>
          <p:nvPr/>
        </p:nvSpPr>
        <p:spPr>
          <a:xfrm>
            <a:off x="3781464" y="5164143"/>
            <a:ext cx="4767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Way to reward, attract and retain employees </a:t>
            </a:r>
          </a:p>
        </p:txBody>
      </p:sp>
    </p:spTree>
    <p:extLst>
      <p:ext uri="{BB962C8B-B14F-4D97-AF65-F5344CB8AC3E}">
        <p14:creationId xmlns:p14="http://schemas.microsoft.com/office/powerpoint/2010/main" val="393964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xagon 37">
            <a:extLst>
              <a:ext uri="{FF2B5EF4-FFF2-40B4-BE49-F238E27FC236}">
                <a16:creationId xmlns:a16="http://schemas.microsoft.com/office/drawing/2014/main" id="{A84EA2D2-D5DB-C349-AAC4-BEC339A53C2C}"/>
              </a:ext>
            </a:extLst>
          </p:cNvPr>
          <p:cNvSpPr/>
          <p:nvPr/>
        </p:nvSpPr>
        <p:spPr>
          <a:xfrm>
            <a:off x="-41721" y="1233923"/>
            <a:ext cx="5542100" cy="4539430"/>
          </a:xfrm>
          <a:prstGeom prst="hexagon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A group of people sitting at a desk&#10;&#10;Description automatically generated">
            <a:extLst>
              <a:ext uri="{FF2B5EF4-FFF2-40B4-BE49-F238E27FC236}">
                <a16:creationId xmlns:a16="http://schemas.microsoft.com/office/drawing/2014/main" id="{5EE646A0-2133-F845-B363-5622338BE7D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204" y="1285732"/>
            <a:ext cx="5192110" cy="4459517"/>
          </a:xfrm>
          <a:prstGeom prst="hexagon">
            <a:avLst/>
          </a:prstGeom>
          <a:effectLst>
            <a:softEdge rad="0"/>
          </a:effectLst>
        </p:spPr>
      </p:pic>
      <p:sp>
        <p:nvSpPr>
          <p:cNvPr id="37" name="object 6" descr="Blue rectangle">
            <a:extLst>
              <a:ext uri="{FF2B5EF4-FFF2-40B4-BE49-F238E27FC236}">
                <a16:creationId xmlns:a16="http://schemas.microsoft.com/office/drawing/2014/main" id="{92FCB4AD-48FC-1D49-811B-0C4D0477B570}"/>
              </a:ext>
            </a:extLst>
          </p:cNvPr>
          <p:cNvSpPr/>
          <p:nvPr/>
        </p:nvSpPr>
        <p:spPr>
          <a:xfrm>
            <a:off x="0" y="2087018"/>
            <a:ext cx="5134003" cy="2750788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>
              <a:alpha val="77000"/>
            </a:schemeClr>
          </a:solidFill>
          <a:effectLst>
            <a:softEdge rad="0"/>
          </a:effectLst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4" name="Oval 13" descr="Beige oval">
            <a:extLst>
              <a:ext uri="{FF2B5EF4-FFF2-40B4-BE49-F238E27FC236}">
                <a16:creationId xmlns:a16="http://schemas.microsoft.com/office/drawing/2014/main" id="{B8809DE3-0F1D-442A-8935-B40AD580864B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936ED-4D5A-4897-BFCD-65082B328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9436" y="2327602"/>
            <a:ext cx="3692075" cy="434759"/>
          </a:xfrm>
        </p:spPr>
        <p:txBody>
          <a:bodyPr/>
          <a:lstStyle/>
          <a:p>
            <a:r>
              <a:rPr lang="en-US" b="1" dirty="0"/>
              <a:t>Makes employee valued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2D5CA-E2DA-4224-B2BC-C872D2EF6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8</a:t>
            </a:fld>
            <a:endParaRPr lang="en-US" dirty="0"/>
          </a:p>
        </p:txBody>
      </p:sp>
      <p:pic>
        <p:nvPicPr>
          <p:cNvPr id="28" name="Picture Placeholder 27" descr="Check icon">
            <a:extLst>
              <a:ext uri="{FF2B5EF4-FFF2-40B4-BE49-F238E27FC236}">
                <a16:creationId xmlns:a16="http://schemas.microsoft.com/office/drawing/2014/main" id="{3CDD98F8-113E-4FB2-A33D-039AFCD9C22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944" y="2236838"/>
            <a:ext cx="667492" cy="667492"/>
          </a:xfrm>
        </p:spPr>
      </p:pic>
      <p:pic>
        <p:nvPicPr>
          <p:cNvPr id="30" name="Picture Placeholder 29" descr="Check icon">
            <a:extLst>
              <a:ext uri="{FF2B5EF4-FFF2-40B4-BE49-F238E27FC236}">
                <a16:creationId xmlns:a16="http://schemas.microsoft.com/office/drawing/2014/main" id="{3CFFE792-5644-4DB8-9A25-D855F9B155E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944" y="2744546"/>
            <a:ext cx="667492" cy="667491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3A22FC4-1B49-46F9-A55E-33AACF2DEBBB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64398" y="2895129"/>
            <a:ext cx="4057961" cy="472239"/>
          </a:xfrm>
        </p:spPr>
        <p:txBody>
          <a:bodyPr/>
          <a:lstStyle/>
          <a:p>
            <a:r>
              <a:rPr lang="en-US" b="1" dirty="0"/>
              <a:t>Improves decision capability  </a:t>
            </a:r>
          </a:p>
        </p:txBody>
      </p:sp>
      <p:pic>
        <p:nvPicPr>
          <p:cNvPr id="32" name="Picture Placeholder 31" descr="Check icon">
            <a:extLst>
              <a:ext uri="{FF2B5EF4-FFF2-40B4-BE49-F238E27FC236}">
                <a16:creationId xmlns:a16="http://schemas.microsoft.com/office/drawing/2014/main" id="{A80E0D18-9ED0-4449-BE73-35CBF01D1A4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944" y="3274554"/>
            <a:ext cx="667492" cy="667491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3C06E93-5E4C-46CA-9FB4-1640A2DC1748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4397" y="3416460"/>
            <a:ext cx="4057961" cy="402241"/>
          </a:xfrm>
        </p:spPr>
        <p:txBody>
          <a:bodyPr/>
          <a:lstStyle/>
          <a:p>
            <a:r>
              <a:rPr lang="en-US" b="1" dirty="0"/>
              <a:t>Create bond among coworkers </a:t>
            </a:r>
          </a:p>
        </p:txBody>
      </p:sp>
      <p:pic>
        <p:nvPicPr>
          <p:cNvPr id="17" name="Picture 16" descr="A picture containing device&#10;&#10;Description automatically generated">
            <a:extLst>
              <a:ext uri="{FF2B5EF4-FFF2-40B4-BE49-F238E27FC236}">
                <a16:creationId xmlns:a16="http://schemas.microsoft.com/office/drawing/2014/main" id="{451EC78E-1EDB-1D44-A54E-8BD83FECDA4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5505" y="66997"/>
            <a:ext cx="4741897" cy="3640478"/>
          </a:xfrm>
          <a:prstGeom prst="rect">
            <a:avLst/>
          </a:prstGeom>
        </p:spPr>
      </p:pic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723B3528-D1D4-E040-88B3-E4FD47DD0BB1}"/>
              </a:ext>
            </a:extLst>
          </p:cNvPr>
          <p:cNvSpPr/>
          <p:nvPr/>
        </p:nvSpPr>
        <p:spPr>
          <a:xfrm>
            <a:off x="0" y="5898512"/>
            <a:ext cx="2833141" cy="684058"/>
          </a:xfrm>
          <a:prstGeom prst="snip1Rect">
            <a:avLst/>
          </a:prstGeom>
          <a:solidFill>
            <a:srgbClr val="F1CFA4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JOB INVOLVEMENT </a:t>
            </a:r>
          </a:p>
        </p:txBody>
      </p:sp>
      <p:pic>
        <p:nvPicPr>
          <p:cNvPr id="23" name="Graphic 22" descr="Boardroom">
            <a:extLst>
              <a:ext uri="{FF2B5EF4-FFF2-40B4-BE49-F238E27FC236}">
                <a16:creationId xmlns:a16="http://schemas.microsoft.com/office/drawing/2014/main" id="{1C8A09A8-DE58-7747-A79D-9619F0D8B26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5961192"/>
            <a:ext cx="478143" cy="478143"/>
          </a:xfrm>
          <a:prstGeom prst="rect">
            <a:avLst/>
          </a:prstGeom>
        </p:spPr>
      </p:pic>
      <p:pic>
        <p:nvPicPr>
          <p:cNvPr id="31" name="Picture 30" descr="A picture containing device&#10;&#10;Description automatically generated">
            <a:extLst>
              <a:ext uri="{FF2B5EF4-FFF2-40B4-BE49-F238E27FC236}">
                <a16:creationId xmlns:a16="http://schemas.microsoft.com/office/drawing/2014/main" id="{379846B6-3F8E-DB4B-B3A0-2996EA92943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6656" y="3730036"/>
            <a:ext cx="3244033" cy="2750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34" name="Picture 33" descr="A picture containing device&#10;&#10;Description automatically generated">
            <a:extLst>
              <a:ext uri="{FF2B5EF4-FFF2-40B4-BE49-F238E27FC236}">
                <a16:creationId xmlns:a16="http://schemas.microsoft.com/office/drawing/2014/main" id="{757BCC18-AF59-7D40-B71E-ECA5D69D083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6999" y="3747753"/>
            <a:ext cx="3183057" cy="27507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5F9CF4A-A8DC-6045-860A-A6C7EA182F94}"/>
              </a:ext>
            </a:extLst>
          </p:cNvPr>
          <p:cNvSpPr/>
          <p:nvPr/>
        </p:nvSpPr>
        <p:spPr>
          <a:xfrm>
            <a:off x="6991815" y="3908193"/>
            <a:ext cx="423747" cy="18406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9E0DE4-3FBF-5C44-8D67-6EF4993A70A1}"/>
              </a:ext>
            </a:extLst>
          </p:cNvPr>
          <p:cNvSpPr/>
          <p:nvPr/>
        </p:nvSpPr>
        <p:spPr>
          <a:xfrm>
            <a:off x="10300010" y="3904479"/>
            <a:ext cx="423747" cy="18406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2">
            <a:extLst>
              <a:ext uri="{FF2B5EF4-FFF2-40B4-BE49-F238E27FC236}">
                <a16:creationId xmlns:a16="http://schemas.microsoft.com/office/drawing/2014/main" id="{30D41D28-6C23-EA4D-ACBD-6D975CEB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253" y="605890"/>
            <a:ext cx="2727021" cy="61072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25E5A"/>
                </a:solidFill>
              </a:rPr>
              <a:t>ATTRITION</a:t>
            </a:r>
          </a:p>
        </p:txBody>
      </p:sp>
      <p:pic>
        <p:nvPicPr>
          <p:cNvPr id="40" name="Graphic 39" descr="Walk">
            <a:extLst>
              <a:ext uri="{FF2B5EF4-FFF2-40B4-BE49-F238E27FC236}">
                <a16:creationId xmlns:a16="http://schemas.microsoft.com/office/drawing/2014/main" id="{F540EDE9-F230-244F-A3E4-B7BBEE42E2E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5267" y="638801"/>
            <a:ext cx="479915" cy="479915"/>
          </a:xfrm>
          <a:prstGeom prst="rect">
            <a:avLst/>
          </a:prstGeom>
        </p:spPr>
      </p:pic>
      <p:pic>
        <p:nvPicPr>
          <p:cNvPr id="41" name="Graphic 40" descr="Building">
            <a:extLst>
              <a:ext uri="{FF2B5EF4-FFF2-40B4-BE49-F238E27FC236}">
                <a16:creationId xmlns:a16="http://schemas.microsoft.com/office/drawing/2014/main" id="{150B8ACD-33EF-5049-BE7A-D990B0B82E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513" y="250988"/>
            <a:ext cx="914400" cy="914400"/>
          </a:xfrm>
          <a:prstGeom prst="rect">
            <a:avLst/>
          </a:prstGeom>
        </p:spPr>
      </p:pic>
      <p:pic>
        <p:nvPicPr>
          <p:cNvPr id="42" name="Graphic 41" descr="Briefcase">
            <a:extLst>
              <a:ext uri="{FF2B5EF4-FFF2-40B4-BE49-F238E27FC236}">
                <a16:creationId xmlns:a16="http://schemas.microsoft.com/office/drawing/2014/main" id="{64841791-74A8-974F-8C57-7BDD4DB955D4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9156797">
            <a:off x="1122353" y="851438"/>
            <a:ext cx="189797" cy="18979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4A94A59-3FE8-514D-AF53-C0A8B9A57DB2}"/>
              </a:ext>
            </a:extLst>
          </p:cNvPr>
          <p:cNvSpPr/>
          <p:nvPr/>
        </p:nvSpPr>
        <p:spPr>
          <a:xfrm flipV="1">
            <a:off x="28275" y="1100509"/>
            <a:ext cx="1300025" cy="45719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bject 27" descr="Beige rectangle">
            <a:extLst>
              <a:ext uri="{FF2B5EF4-FFF2-40B4-BE49-F238E27FC236}">
                <a16:creationId xmlns:a16="http://schemas.microsoft.com/office/drawing/2014/main" id="{FFECD78C-9C97-9A42-94C1-FE3388FECC72}"/>
              </a:ext>
            </a:extLst>
          </p:cNvPr>
          <p:cNvSpPr/>
          <p:nvPr/>
        </p:nvSpPr>
        <p:spPr>
          <a:xfrm flipV="1">
            <a:off x="1010634" y="1048290"/>
            <a:ext cx="2808000" cy="70342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rgbClr val="11B4B7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610CAA1E-78A0-8F42-BC18-2538398C26B0}"/>
              </a:ext>
            </a:extLst>
          </p:cNvPr>
          <p:cNvSpPr txBox="1">
            <a:spLocks/>
          </p:cNvSpPr>
          <p:nvPr/>
        </p:nvSpPr>
        <p:spPr>
          <a:xfrm>
            <a:off x="764397" y="3959150"/>
            <a:ext cx="4210361" cy="402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Motivation </a:t>
            </a:r>
          </a:p>
        </p:txBody>
      </p:sp>
      <p:pic>
        <p:nvPicPr>
          <p:cNvPr id="46" name="Picture Placeholder 31" descr="Check icon">
            <a:extLst>
              <a:ext uri="{FF2B5EF4-FFF2-40B4-BE49-F238E27FC236}">
                <a16:creationId xmlns:a16="http://schemas.microsoft.com/office/drawing/2014/main" id="{D0039D36-A131-F749-BC2A-40239F041C5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230" y="3761487"/>
            <a:ext cx="667492" cy="66749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47370CB6-5303-8A43-B25B-BB31AC966B55}"/>
              </a:ext>
            </a:extLst>
          </p:cNvPr>
          <p:cNvSpPr/>
          <p:nvPr/>
        </p:nvSpPr>
        <p:spPr>
          <a:xfrm>
            <a:off x="0" y="4837806"/>
            <a:ext cx="5134003" cy="3809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Lower attrition among engaged employees </a:t>
            </a:r>
          </a:p>
        </p:txBody>
      </p:sp>
      <p:pic>
        <p:nvPicPr>
          <p:cNvPr id="48" name="Graphic 47" descr="Arrow Straight">
            <a:extLst>
              <a:ext uri="{FF2B5EF4-FFF2-40B4-BE49-F238E27FC236}">
                <a16:creationId xmlns:a16="http://schemas.microsoft.com/office/drawing/2014/main" id="{84EC8C2B-2C1D-3045-826E-B3FDBBCF604A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2109484" y="4010192"/>
            <a:ext cx="284956" cy="284956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ECD3C0-8D9D-B24B-9028-9EF21C62EBA0}"/>
              </a:ext>
            </a:extLst>
          </p:cNvPr>
          <p:cNvCxnSpPr>
            <a:stCxn id="38" idx="0"/>
          </p:cNvCxnSpPr>
          <p:nvPr/>
        </p:nvCxnSpPr>
        <p:spPr>
          <a:xfrm>
            <a:off x="5500379" y="3503638"/>
            <a:ext cx="6663417" cy="6569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F703D00-9444-D84C-B918-DE253204D714}"/>
              </a:ext>
            </a:extLst>
          </p:cNvPr>
          <p:cNvSpPr/>
          <p:nvPr/>
        </p:nvSpPr>
        <p:spPr>
          <a:xfrm>
            <a:off x="11679815" y="6270546"/>
            <a:ext cx="269481" cy="269481"/>
          </a:xfrm>
          <a:prstGeom prst="ellipse">
            <a:avLst/>
          </a:prstGeom>
          <a:solidFill>
            <a:srgbClr val="F1C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82403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4" grpId="0" build="p"/>
      <p:bldP spid="18" grpId="0" build="p"/>
      <p:bldP spid="20" grpId="0" build="p"/>
      <p:bldP spid="35" grpId="0" animBg="1"/>
      <p:bldP spid="36" grpId="0" animBg="1"/>
      <p:bldP spid="45" grpId="0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D52596D-2939-284A-B08A-B3CC3A4FB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D47914-E8EC-EC42-88D7-CDD3378567A6}"/>
              </a:ext>
            </a:extLst>
          </p:cNvPr>
          <p:cNvSpPr/>
          <p:nvPr/>
        </p:nvSpPr>
        <p:spPr>
          <a:xfrm rot="10800000">
            <a:off x="-1" y="5907791"/>
            <a:ext cx="12191999" cy="963976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erson sitting at a desk&#10;&#10;Description automatically generated">
            <a:extLst>
              <a:ext uri="{FF2B5EF4-FFF2-40B4-BE49-F238E27FC236}">
                <a16:creationId xmlns:a16="http://schemas.microsoft.com/office/drawing/2014/main" id="{98A7F286-5CDF-054F-A962-6C2C50BD58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4102408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327B590-F6B4-C742-A631-65E1FFC70900}"/>
              </a:ext>
            </a:extLst>
          </p:cNvPr>
          <p:cNvSpPr/>
          <p:nvPr/>
        </p:nvSpPr>
        <p:spPr>
          <a:xfrm>
            <a:off x="2268" y="-8310"/>
            <a:ext cx="4074134" cy="133502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bject 27" descr="Beige rectangle">
            <a:extLst>
              <a:ext uri="{FF2B5EF4-FFF2-40B4-BE49-F238E27FC236}">
                <a16:creationId xmlns:a16="http://schemas.microsoft.com/office/drawing/2014/main" id="{B3904CB4-B2AF-BA42-B942-D50F9ECF8A55}"/>
              </a:ext>
            </a:extLst>
          </p:cNvPr>
          <p:cNvSpPr/>
          <p:nvPr/>
        </p:nvSpPr>
        <p:spPr>
          <a:xfrm flipV="1">
            <a:off x="954879" y="1126347"/>
            <a:ext cx="2808000" cy="70342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rgbClr val="11B4B7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54B5A-1484-1449-BE08-EA9A1FB33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253" y="683949"/>
            <a:ext cx="2727021" cy="61072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25E5A"/>
                </a:solidFill>
              </a:rPr>
              <a:t>ATTRITION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AE2462-CF6F-034D-A059-1A7E3986243E}"/>
              </a:ext>
            </a:extLst>
          </p:cNvPr>
          <p:cNvSpPr/>
          <p:nvPr/>
        </p:nvSpPr>
        <p:spPr>
          <a:xfrm>
            <a:off x="11677880" y="6257577"/>
            <a:ext cx="264405" cy="264405"/>
          </a:xfrm>
          <a:prstGeom prst="ellipse">
            <a:avLst/>
          </a:prstGeom>
          <a:solidFill>
            <a:srgbClr val="F0C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9</a:t>
            </a:r>
          </a:p>
        </p:txBody>
      </p:sp>
      <p:pic>
        <p:nvPicPr>
          <p:cNvPr id="15" name="Graphic 14" descr="Walk">
            <a:extLst>
              <a:ext uri="{FF2B5EF4-FFF2-40B4-BE49-F238E27FC236}">
                <a16:creationId xmlns:a16="http://schemas.microsoft.com/office/drawing/2014/main" id="{DBFD49BF-9B40-F54C-8348-F8E7F60700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67" y="716860"/>
            <a:ext cx="479915" cy="479915"/>
          </a:xfrm>
          <a:prstGeom prst="rect">
            <a:avLst/>
          </a:prstGeom>
        </p:spPr>
      </p:pic>
      <p:pic>
        <p:nvPicPr>
          <p:cNvPr id="16" name="Graphic 15" descr="Building">
            <a:extLst>
              <a:ext uri="{FF2B5EF4-FFF2-40B4-BE49-F238E27FC236}">
                <a16:creationId xmlns:a16="http://schemas.microsoft.com/office/drawing/2014/main" id="{88D6EBC9-6632-1C4D-8E81-0043739A48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13" y="329047"/>
            <a:ext cx="914400" cy="914400"/>
          </a:xfrm>
          <a:prstGeom prst="rect">
            <a:avLst/>
          </a:prstGeom>
        </p:spPr>
      </p:pic>
      <p:pic>
        <p:nvPicPr>
          <p:cNvPr id="17" name="Graphic 16" descr="Briefcase">
            <a:extLst>
              <a:ext uri="{FF2B5EF4-FFF2-40B4-BE49-F238E27FC236}">
                <a16:creationId xmlns:a16="http://schemas.microsoft.com/office/drawing/2014/main" id="{9B58216E-DA5B-434D-A11B-7071E1F5498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156797">
            <a:off x="1122353" y="929497"/>
            <a:ext cx="189797" cy="18979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8527580-B62F-9C49-8946-2757ED204682}"/>
              </a:ext>
            </a:extLst>
          </p:cNvPr>
          <p:cNvSpPr/>
          <p:nvPr/>
        </p:nvSpPr>
        <p:spPr>
          <a:xfrm flipV="1">
            <a:off x="28275" y="1167810"/>
            <a:ext cx="1300025" cy="45719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4053D32C-1EE2-5845-99F5-1DAE1EAC1A36}"/>
              </a:ext>
            </a:extLst>
          </p:cNvPr>
          <p:cNvSpPr/>
          <p:nvPr/>
        </p:nvSpPr>
        <p:spPr>
          <a:xfrm>
            <a:off x="-2" y="5830776"/>
            <a:ext cx="2291510" cy="665064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Income Analysis </a:t>
            </a:r>
          </a:p>
        </p:txBody>
      </p:sp>
      <p:pic>
        <p:nvPicPr>
          <p:cNvPr id="4" name="Graphic 3" descr="Dollar">
            <a:extLst>
              <a:ext uri="{FF2B5EF4-FFF2-40B4-BE49-F238E27FC236}">
                <a16:creationId xmlns:a16="http://schemas.microsoft.com/office/drawing/2014/main" id="{9936BEE4-F441-E64D-B5C0-6F7D20D61CF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04932" y="5925173"/>
            <a:ext cx="529708" cy="529708"/>
          </a:xfrm>
          <a:prstGeom prst="rect">
            <a:avLst/>
          </a:prstGeom>
        </p:spPr>
      </p:pic>
      <p:pic>
        <p:nvPicPr>
          <p:cNvPr id="21" name="Picture 20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DDDB81A0-FCAC-EE4D-9D7A-C8AA52FA0936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6006" y="489340"/>
            <a:ext cx="8035307" cy="506866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97FAD6D-4212-EC48-A143-70E2250DA874}"/>
              </a:ext>
            </a:extLst>
          </p:cNvPr>
          <p:cNvSpPr/>
          <p:nvPr/>
        </p:nvSpPr>
        <p:spPr>
          <a:xfrm>
            <a:off x="10090776" y="1927952"/>
            <a:ext cx="1350376" cy="33050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Star">
            <a:extLst>
              <a:ext uri="{FF2B5EF4-FFF2-40B4-BE49-F238E27FC236}">
                <a16:creationId xmlns:a16="http://schemas.microsoft.com/office/drawing/2014/main" id="{EC7C7C5B-C5E2-BE4D-BA56-70D34685F563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24229" y="4304372"/>
            <a:ext cx="212951" cy="212951"/>
          </a:xfrm>
          <a:prstGeom prst="rect">
            <a:avLst/>
          </a:prstGeom>
        </p:spPr>
      </p:pic>
      <p:pic>
        <p:nvPicPr>
          <p:cNvPr id="28" name="Graphic 27" descr="Star">
            <a:extLst>
              <a:ext uri="{FF2B5EF4-FFF2-40B4-BE49-F238E27FC236}">
                <a16:creationId xmlns:a16="http://schemas.microsoft.com/office/drawing/2014/main" id="{BDD8D055-A6D5-714E-B4F2-046C7363712E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224482" y="4289505"/>
            <a:ext cx="212951" cy="212951"/>
          </a:xfrm>
          <a:prstGeom prst="rect">
            <a:avLst/>
          </a:prstGeom>
        </p:spPr>
      </p:pic>
      <p:pic>
        <p:nvPicPr>
          <p:cNvPr id="29" name="Graphic 28" descr="Star">
            <a:extLst>
              <a:ext uri="{FF2B5EF4-FFF2-40B4-BE49-F238E27FC236}">
                <a16:creationId xmlns:a16="http://schemas.microsoft.com/office/drawing/2014/main" id="{2E1B5268-C136-3147-8683-50BCEAE818C9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26250" y="2003508"/>
            <a:ext cx="74147" cy="74147"/>
          </a:xfrm>
          <a:prstGeom prst="rect">
            <a:avLst/>
          </a:prstGeom>
        </p:spPr>
      </p:pic>
      <p:pic>
        <p:nvPicPr>
          <p:cNvPr id="30" name="Graphic 29" descr="Star">
            <a:extLst>
              <a:ext uri="{FF2B5EF4-FFF2-40B4-BE49-F238E27FC236}">
                <a16:creationId xmlns:a16="http://schemas.microsoft.com/office/drawing/2014/main" id="{00B07A82-A312-5A4C-A6BD-FE31C68C97B9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34767" y="1999791"/>
            <a:ext cx="74147" cy="74147"/>
          </a:xfrm>
          <a:prstGeom prst="rect">
            <a:avLst/>
          </a:prstGeom>
        </p:spPr>
      </p:pic>
      <p:pic>
        <p:nvPicPr>
          <p:cNvPr id="32" name="Graphic 31" descr="Scientist">
            <a:extLst>
              <a:ext uri="{FF2B5EF4-FFF2-40B4-BE49-F238E27FC236}">
                <a16:creationId xmlns:a16="http://schemas.microsoft.com/office/drawing/2014/main" id="{6CC02FEE-ED6D-B646-81F9-5C6C343D6596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74801" y="74945"/>
            <a:ext cx="520585" cy="520585"/>
          </a:xfrm>
          <a:prstGeom prst="rect">
            <a:avLst/>
          </a:prstGeom>
        </p:spPr>
      </p:pic>
      <p:pic>
        <p:nvPicPr>
          <p:cNvPr id="36" name="Graphic 35" descr="Scientist">
            <a:extLst>
              <a:ext uri="{FF2B5EF4-FFF2-40B4-BE49-F238E27FC236}">
                <a16:creationId xmlns:a16="http://schemas.microsoft.com/office/drawing/2014/main" id="{2FD92D88-9ADF-7147-9417-560193C5F63A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28282" y="71231"/>
            <a:ext cx="520585" cy="52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67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4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DSProject2Slides " id="{7FB66BDA-EAD7-DB49-BC55-175F5B30D252}" vid="{52609E23-89C0-D948-AB50-F9145D8F0A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26FE2C-7640-4BF0-9D68-FDFD4151FD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118CE8-9293-4220-BA3B-5D353B13ABC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2DDA16B-F3AC-4A5B-9F5F-6F5A8F47A9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333</Words>
  <Application>Microsoft Macintosh PowerPoint</Application>
  <PresentationFormat>Widescreen</PresentationFormat>
  <Paragraphs>111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 </vt:lpstr>
      <vt:lpstr>Calibri</vt:lpstr>
      <vt:lpstr>Gill Sans MT</vt:lpstr>
      <vt:lpstr>Office Theme</vt:lpstr>
      <vt:lpstr>   DDSANALYTIC TALENT MANAGEMENT SOLUTION</vt:lpstr>
      <vt:lpstr>leverage data science</vt:lpstr>
      <vt:lpstr>ATTRITION FACTORS</vt:lpstr>
      <vt:lpstr>ATTRITION</vt:lpstr>
      <vt:lpstr>ATTRITION</vt:lpstr>
      <vt:lpstr>PowerPoint Presentation</vt:lpstr>
      <vt:lpstr>ATTRITION</vt:lpstr>
      <vt:lpstr>ATTRITION</vt:lpstr>
      <vt:lpstr>ATTRITION</vt:lpstr>
      <vt:lpstr>    SATISFACTION</vt:lpstr>
      <vt:lpstr>    INTERESTING TREND</vt:lpstr>
      <vt:lpstr>PowerPoint Presentation</vt:lpstr>
      <vt:lpstr>PowerPoint Presentation</vt:lpstr>
      <vt:lpstr>CONCLUSION </vt:lpstr>
      <vt:lpstr>THANK YOU!</vt:lpstr>
      <vt:lpstr>GitHub Link: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Ghimire, Gopi</dc:creator>
  <cp:lastModifiedBy/>
  <cp:revision>1</cp:revision>
  <dcterms:created xsi:type="dcterms:W3CDTF">2020-03-29T22:06:24Z</dcterms:created>
  <dcterms:modified xsi:type="dcterms:W3CDTF">2020-04-14T21:12:41Z</dcterms:modified>
</cp:coreProperties>
</file>